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9" r:id="rId4"/>
  </p:sldMasterIdLst>
  <p:notesMasterIdLst>
    <p:notesMasterId r:id="rId35"/>
  </p:notesMasterIdLst>
  <p:sldIdLst>
    <p:sldId id="256" r:id="rId5"/>
    <p:sldId id="258" r:id="rId6"/>
    <p:sldId id="257" r:id="rId7"/>
    <p:sldId id="307" r:id="rId8"/>
    <p:sldId id="301" r:id="rId9"/>
    <p:sldId id="302" r:id="rId10"/>
    <p:sldId id="303" r:id="rId11"/>
    <p:sldId id="304" r:id="rId12"/>
    <p:sldId id="305" r:id="rId13"/>
    <p:sldId id="308" r:id="rId14"/>
    <p:sldId id="306" r:id="rId15"/>
    <p:sldId id="309" r:id="rId16"/>
    <p:sldId id="259" r:id="rId17"/>
    <p:sldId id="310" r:id="rId18"/>
    <p:sldId id="311" r:id="rId19"/>
    <p:sldId id="269" r:id="rId20"/>
    <p:sldId id="270" r:id="rId21"/>
    <p:sldId id="262" r:id="rId22"/>
    <p:sldId id="271" r:id="rId23"/>
    <p:sldId id="313" r:id="rId24"/>
    <p:sldId id="272" r:id="rId25"/>
    <p:sldId id="314" r:id="rId26"/>
    <p:sldId id="315" r:id="rId27"/>
    <p:sldId id="312" r:id="rId28"/>
    <p:sldId id="279" r:id="rId29"/>
    <p:sldId id="280" r:id="rId30"/>
    <p:sldId id="264" r:id="rId31"/>
    <p:sldId id="265" r:id="rId32"/>
    <p:sldId id="266" r:id="rId33"/>
    <p:sldId id="26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5090"/>
    <a:srgbClr val="9050DC"/>
    <a:srgbClr val="1B621D"/>
    <a:srgbClr val="ECF041"/>
    <a:srgbClr val="557BEA"/>
    <a:srgbClr val="EDEDED"/>
    <a:srgbClr val="41D3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62139C-D31B-A4F3-E0F4-97417961CD98}" v="271" dt="2026-01-13T15:03:43.4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7" autoAdjust="0"/>
    <p:restoredTop sz="85351" autoAdjust="0"/>
  </p:normalViewPr>
  <p:slideViewPr>
    <p:cSldViewPr snapToGrid="0">
      <p:cViewPr varScale="1">
        <p:scale>
          <a:sx n="94" d="100"/>
          <a:sy n="94" d="100"/>
        </p:scale>
        <p:origin x="111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aron Moss" userId="S::aaron.moss@cloudresearch.com::2ef91cd1-478d-4e62-9b55-d75b2861bfe4" providerId="AD" clId="Web-{FE62139C-D31B-A4F3-E0F4-97417961CD98}"/>
    <pc:docChg chg="modSld">
      <pc:chgData name="Aaron Moss" userId="S::aaron.moss@cloudresearch.com::2ef91cd1-478d-4e62-9b55-d75b2861bfe4" providerId="AD" clId="Web-{FE62139C-D31B-A4F3-E0F4-97417961CD98}" dt="2026-01-13T15:03:43.392" v="252"/>
      <pc:docMkLst>
        <pc:docMk/>
      </pc:docMkLst>
      <pc:sldChg chg="modSp">
        <pc:chgData name="Aaron Moss" userId="S::aaron.moss@cloudresearch.com::2ef91cd1-478d-4e62-9b55-d75b2861bfe4" providerId="AD" clId="Web-{FE62139C-D31B-A4F3-E0F4-97417961CD98}" dt="2026-01-13T14:46:09.628" v="101" actId="1076"/>
        <pc:sldMkLst>
          <pc:docMk/>
          <pc:sldMk cId="0" sldId="262"/>
        </pc:sldMkLst>
        <pc:spChg chg="mod">
          <ac:chgData name="Aaron Moss" userId="S::aaron.moss@cloudresearch.com::2ef91cd1-478d-4e62-9b55-d75b2861bfe4" providerId="AD" clId="Web-{FE62139C-D31B-A4F3-E0F4-97417961CD98}" dt="2026-01-13T14:43:58.597" v="63"/>
          <ac:spMkLst>
            <pc:docMk/>
            <pc:sldMk cId="0" sldId="262"/>
            <ac:spMk id="160" creationId="{00000000-0000-0000-0000-000000000000}"/>
          </ac:spMkLst>
        </pc:spChg>
        <pc:spChg chg="mod">
          <ac:chgData name="Aaron Moss" userId="S::aaron.moss@cloudresearch.com::2ef91cd1-478d-4e62-9b55-d75b2861bfe4" providerId="AD" clId="Web-{FE62139C-D31B-A4F3-E0F4-97417961CD98}" dt="2026-01-13T14:45:08.581" v="87" actId="20577"/>
          <ac:spMkLst>
            <pc:docMk/>
            <pc:sldMk cId="0" sldId="262"/>
            <ac:spMk id="161" creationId="{00000000-0000-0000-0000-000000000000}"/>
          </ac:spMkLst>
        </pc:spChg>
        <pc:spChg chg="mod">
          <ac:chgData name="Aaron Moss" userId="S::aaron.moss@cloudresearch.com::2ef91cd1-478d-4e62-9b55-d75b2861bfe4" providerId="AD" clId="Web-{FE62139C-D31B-A4F3-E0F4-97417961CD98}" dt="2026-01-13T14:45:24.846" v="91" actId="1076"/>
          <ac:spMkLst>
            <pc:docMk/>
            <pc:sldMk cId="0" sldId="262"/>
            <ac:spMk id="162" creationId="{00000000-0000-0000-0000-000000000000}"/>
          </ac:spMkLst>
        </pc:spChg>
        <pc:spChg chg="mod">
          <ac:chgData name="Aaron Moss" userId="S::aaron.moss@cloudresearch.com::2ef91cd1-478d-4e62-9b55-d75b2861bfe4" providerId="AD" clId="Web-{FE62139C-D31B-A4F3-E0F4-97417961CD98}" dt="2026-01-13T14:44:25.065" v="71" actId="20577"/>
          <ac:spMkLst>
            <pc:docMk/>
            <pc:sldMk cId="0" sldId="262"/>
            <ac:spMk id="163" creationId="{00000000-0000-0000-0000-000000000000}"/>
          </ac:spMkLst>
        </pc:spChg>
        <pc:spChg chg="mod">
          <ac:chgData name="Aaron Moss" userId="S::aaron.moss@cloudresearch.com::2ef91cd1-478d-4e62-9b55-d75b2861bfe4" providerId="AD" clId="Web-{FE62139C-D31B-A4F3-E0F4-97417961CD98}" dt="2026-01-13T14:45:39.487" v="94" actId="20577"/>
          <ac:spMkLst>
            <pc:docMk/>
            <pc:sldMk cId="0" sldId="262"/>
            <ac:spMk id="164" creationId="{00000000-0000-0000-0000-000000000000}"/>
          </ac:spMkLst>
        </pc:spChg>
        <pc:spChg chg="mod">
          <ac:chgData name="Aaron Moss" userId="S::aaron.moss@cloudresearch.com::2ef91cd1-478d-4e62-9b55-d75b2861bfe4" providerId="AD" clId="Web-{FE62139C-D31B-A4F3-E0F4-97417961CD98}" dt="2026-01-13T14:45:56.315" v="98" actId="1076"/>
          <ac:spMkLst>
            <pc:docMk/>
            <pc:sldMk cId="0" sldId="262"/>
            <ac:spMk id="165" creationId="{00000000-0000-0000-0000-000000000000}"/>
          </ac:spMkLst>
        </pc:spChg>
        <pc:spChg chg="mod">
          <ac:chgData name="Aaron Moss" userId="S::aaron.moss@cloudresearch.com::2ef91cd1-478d-4e62-9b55-d75b2861bfe4" providerId="AD" clId="Web-{FE62139C-D31B-A4F3-E0F4-97417961CD98}" dt="2026-01-13T14:46:09.628" v="101" actId="1076"/>
          <ac:spMkLst>
            <pc:docMk/>
            <pc:sldMk cId="0" sldId="262"/>
            <ac:spMk id="166" creationId="{00000000-0000-0000-0000-000000000000}"/>
          </ac:spMkLst>
        </pc:spChg>
      </pc:sldChg>
      <pc:sldChg chg="modSp">
        <pc:chgData name="Aaron Moss" userId="S::aaron.moss@cloudresearch.com::2ef91cd1-478d-4e62-9b55-d75b2861bfe4" providerId="AD" clId="Web-{FE62139C-D31B-A4F3-E0F4-97417961CD98}" dt="2026-01-13T15:02:07.955" v="228"/>
        <pc:sldMkLst>
          <pc:docMk/>
          <pc:sldMk cId="0" sldId="264"/>
        </pc:sldMkLst>
        <pc:spChg chg="mod">
          <ac:chgData name="Aaron Moss" userId="S::aaron.moss@cloudresearch.com::2ef91cd1-478d-4e62-9b55-d75b2861bfe4" providerId="AD" clId="Web-{FE62139C-D31B-A4F3-E0F4-97417961CD98}" dt="2026-01-13T15:02:07.955" v="228"/>
          <ac:spMkLst>
            <pc:docMk/>
            <pc:sldMk cId="0" sldId="264"/>
            <ac:spMk id="181" creationId="{00000000-0000-0000-0000-000000000000}"/>
          </ac:spMkLst>
        </pc:spChg>
        <pc:spChg chg="mod">
          <ac:chgData name="Aaron Moss" userId="S::aaron.moss@cloudresearch.com::2ef91cd1-478d-4e62-9b55-d75b2861bfe4" providerId="AD" clId="Web-{FE62139C-D31B-A4F3-E0F4-97417961CD98}" dt="2026-01-13T15:01:50.814" v="218"/>
          <ac:spMkLst>
            <pc:docMk/>
            <pc:sldMk cId="0" sldId="264"/>
            <ac:spMk id="183" creationId="{00000000-0000-0000-0000-000000000000}"/>
          </ac:spMkLst>
        </pc:spChg>
        <pc:spChg chg="mod">
          <ac:chgData name="Aaron Moss" userId="S::aaron.moss@cloudresearch.com::2ef91cd1-478d-4e62-9b55-d75b2861bfe4" providerId="AD" clId="Web-{FE62139C-D31B-A4F3-E0F4-97417961CD98}" dt="2026-01-13T15:01:32.080" v="213"/>
          <ac:spMkLst>
            <pc:docMk/>
            <pc:sldMk cId="0" sldId="264"/>
            <ac:spMk id="184" creationId="{00000000-0000-0000-0000-000000000000}"/>
          </ac:spMkLst>
        </pc:spChg>
        <pc:spChg chg="mod">
          <ac:chgData name="Aaron Moss" userId="S::aaron.moss@cloudresearch.com::2ef91cd1-478d-4e62-9b55-d75b2861bfe4" providerId="AD" clId="Web-{FE62139C-D31B-A4F3-E0F4-97417961CD98}" dt="2026-01-13T15:01:50.814" v="219"/>
          <ac:spMkLst>
            <pc:docMk/>
            <pc:sldMk cId="0" sldId="264"/>
            <ac:spMk id="185" creationId="{00000000-0000-0000-0000-000000000000}"/>
          </ac:spMkLst>
        </pc:spChg>
        <pc:spChg chg="mod">
          <ac:chgData name="Aaron Moss" userId="S::aaron.moss@cloudresearch.com::2ef91cd1-478d-4e62-9b55-d75b2861bfe4" providerId="AD" clId="Web-{FE62139C-D31B-A4F3-E0F4-97417961CD98}" dt="2026-01-13T15:01:32.095" v="215"/>
          <ac:spMkLst>
            <pc:docMk/>
            <pc:sldMk cId="0" sldId="264"/>
            <ac:spMk id="186" creationId="{00000000-0000-0000-0000-000000000000}"/>
          </ac:spMkLst>
        </pc:spChg>
        <pc:spChg chg="mod">
          <ac:chgData name="Aaron Moss" userId="S::aaron.moss@cloudresearch.com::2ef91cd1-478d-4e62-9b55-d75b2861bfe4" providerId="AD" clId="Web-{FE62139C-D31B-A4F3-E0F4-97417961CD98}" dt="2026-01-13T15:01:50.845" v="220"/>
          <ac:spMkLst>
            <pc:docMk/>
            <pc:sldMk cId="0" sldId="264"/>
            <ac:spMk id="187" creationId="{00000000-0000-0000-0000-000000000000}"/>
          </ac:spMkLst>
        </pc:spChg>
        <pc:spChg chg="mod">
          <ac:chgData name="Aaron Moss" userId="S::aaron.moss@cloudresearch.com::2ef91cd1-478d-4e62-9b55-d75b2861bfe4" providerId="AD" clId="Web-{FE62139C-D31B-A4F3-E0F4-97417961CD98}" dt="2026-01-13T15:01:32.142" v="217"/>
          <ac:spMkLst>
            <pc:docMk/>
            <pc:sldMk cId="0" sldId="264"/>
            <ac:spMk id="188" creationId="{00000000-0000-0000-0000-000000000000}"/>
          </ac:spMkLst>
        </pc:spChg>
      </pc:sldChg>
      <pc:sldChg chg="modSp">
        <pc:chgData name="Aaron Moss" userId="S::aaron.moss@cloudresearch.com::2ef91cd1-478d-4e62-9b55-d75b2861bfe4" providerId="AD" clId="Web-{FE62139C-D31B-A4F3-E0F4-97417961CD98}" dt="2026-01-13T15:03:22.611" v="248" actId="20577"/>
        <pc:sldMkLst>
          <pc:docMk/>
          <pc:sldMk cId="0" sldId="265"/>
        </pc:sldMkLst>
        <pc:spChg chg="mod">
          <ac:chgData name="Aaron Moss" userId="S::aaron.moss@cloudresearch.com::2ef91cd1-478d-4e62-9b55-d75b2861bfe4" providerId="AD" clId="Web-{FE62139C-D31B-A4F3-E0F4-97417961CD98}" dt="2026-01-13T15:02:30.283" v="233"/>
          <ac:spMkLst>
            <pc:docMk/>
            <pc:sldMk cId="0" sldId="265"/>
            <ac:spMk id="199" creationId="{00000000-0000-0000-0000-000000000000}"/>
          </ac:spMkLst>
        </pc:spChg>
        <pc:spChg chg="mod">
          <ac:chgData name="Aaron Moss" userId="S::aaron.moss@cloudresearch.com::2ef91cd1-478d-4e62-9b55-d75b2861bfe4" providerId="AD" clId="Web-{FE62139C-D31B-A4F3-E0F4-97417961CD98}" dt="2026-01-13T15:02:40.752" v="238"/>
          <ac:spMkLst>
            <pc:docMk/>
            <pc:sldMk cId="0" sldId="265"/>
            <ac:spMk id="200" creationId="{00000000-0000-0000-0000-000000000000}"/>
          </ac:spMkLst>
        </pc:spChg>
        <pc:spChg chg="mod">
          <ac:chgData name="Aaron Moss" userId="S::aaron.moss@cloudresearch.com::2ef91cd1-478d-4e62-9b55-d75b2861bfe4" providerId="AD" clId="Web-{FE62139C-D31B-A4F3-E0F4-97417961CD98}" dt="2026-01-13T15:03:12.689" v="245" actId="20577"/>
          <ac:spMkLst>
            <pc:docMk/>
            <pc:sldMk cId="0" sldId="265"/>
            <ac:spMk id="201" creationId="{00000000-0000-0000-0000-000000000000}"/>
          </ac:spMkLst>
        </pc:spChg>
        <pc:spChg chg="mod">
          <ac:chgData name="Aaron Moss" userId="S::aaron.moss@cloudresearch.com::2ef91cd1-478d-4e62-9b55-d75b2861bfe4" providerId="AD" clId="Web-{FE62139C-D31B-A4F3-E0F4-97417961CD98}" dt="2026-01-13T15:03:22.611" v="248" actId="20577"/>
          <ac:spMkLst>
            <pc:docMk/>
            <pc:sldMk cId="0" sldId="265"/>
            <ac:spMk id="202" creationId="{00000000-0000-0000-0000-000000000000}"/>
          </ac:spMkLst>
        </pc:spChg>
      </pc:sldChg>
      <pc:sldChg chg="delSp modSp">
        <pc:chgData name="Aaron Moss" userId="S::aaron.moss@cloudresearch.com::2ef91cd1-478d-4e62-9b55-d75b2861bfe4" providerId="AD" clId="Web-{FE62139C-D31B-A4F3-E0F4-97417961CD98}" dt="2026-01-13T15:03:43.392" v="252"/>
        <pc:sldMkLst>
          <pc:docMk/>
          <pc:sldMk cId="0" sldId="267"/>
        </pc:sldMkLst>
        <pc:spChg chg="del mod">
          <ac:chgData name="Aaron Moss" userId="S::aaron.moss@cloudresearch.com::2ef91cd1-478d-4e62-9b55-d75b2861bfe4" providerId="AD" clId="Web-{FE62139C-D31B-A4F3-E0F4-97417961CD98}" dt="2026-01-13T15:03:43.392" v="252"/>
          <ac:spMkLst>
            <pc:docMk/>
            <pc:sldMk cId="0" sldId="267"/>
            <ac:spMk id="229" creationId="{00000000-0000-0000-0000-000000000000}"/>
          </ac:spMkLst>
        </pc:spChg>
      </pc:sldChg>
      <pc:sldChg chg="modSp">
        <pc:chgData name="Aaron Moss" userId="S::aaron.moss@cloudresearch.com::2ef91cd1-478d-4e62-9b55-d75b2861bfe4" providerId="AD" clId="Web-{FE62139C-D31B-A4F3-E0F4-97417961CD98}" dt="2026-01-13T14:38:22.956" v="6"/>
        <pc:sldMkLst>
          <pc:docMk/>
          <pc:sldMk cId="0" sldId="269"/>
        </pc:sldMkLst>
        <pc:spChg chg="mod">
          <ac:chgData name="Aaron Moss" userId="S::aaron.moss@cloudresearch.com::2ef91cd1-478d-4e62-9b55-d75b2861bfe4" providerId="AD" clId="Web-{FE62139C-D31B-A4F3-E0F4-97417961CD98}" dt="2026-01-13T14:38:22.956" v="6"/>
          <ac:spMkLst>
            <pc:docMk/>
            <pc:sldMk cId="0" sldId="269"/>
            <ac:spMk id="13" creationId="{00000000-0000-0000-0000-000000000000}"/>
          </ac:spMkLst>
        </pc:spChg>
        <pc:spChg chg="mod">
          <ac:chgData name="Aaron Moss" userId="S::aaron.moss@cloudresearch.com::2ef91cd1-478d-4e62-9b55-d75b2861bfe4" providerId="AD" clId="Web-{FE62139C-D31B-A4F3-E0F4-97417961CD98}" dt="2026-01-13T14:38:15.597" v="4"/>
          <ac:spMkLst>
            <pc:docMk/>
            <pc:sldMk cId="0" sldId="269"/>
            <ac:spMk id="14" creationId="{00000000-0000-0000-0000-000000000000}"/>
          </ac:spMkLst>
        </pc:spChg>
        <pc:spChg chg="mod">
          <ac:chgData name="Aaron Moss" userId="S::aaron.moss@cloudresearch.com::2ef91cd1-478d-4e62-9b55-d75b2861bfe4" providerId="AD" clId="Web-{FE62139C-D31B-A4F3-E0F4-97417961CD98}" dt="2026-01-13T14:38:15.597" v="3"/>
          <ac:spMkLst>
            <pc:docMk/>
            <pc:sldMk cId="0" sldId="269"/>
            <ac:spMk id="15" creationId="{00000000-0000-0000-0000-000000000000}"/>
          </ac:spMkLst>
        </pc:spChg>
      </pc:sldChg>
      <pc:sldChg chg="modSp">
        <pc:chgData name="Aaron Moss" userId="S::aaron.moss@cloudresearch.com::2ef91cd1-478d-4e62-9b55-d75b2861bfe4" providerId="AD" clId="Web-{FE62139C-D31B-A4F3-E0F4-97417961CD98}" dt="2026-01-13T14:41:42.425" v="56" actId="14100"/>
        <pc:sldMkLst>
          <pc:docMk/>
          <pc:sldMk cId="0" sldId="270"/>
        </pc:sldMkLst>
        <pc:spChg chg="mod">
          <ac:chgData name="Aaron Moss" userId="S::aaron.moss@cloudresearch.com::2ef91cd1-478d-4e62-9b55-d75b2861bfe4" providerId="AD" clId="Web-{FE62139C-D31B-A4F3-E0F4-97417961CD98}" dt="2026-01-13T14:38:53.128" v="7" actId="14100"/>
          <ac:spMkLst>
            <pc:docMk/>
            <pc:sldMk cId="0" sldId="270"/>
            <ac:spMk id="3" creationId="{00000000-0000-0000-0000-000000000000}"/>
          </ac:spMkLst>
        </pc:spChg>
        <pc:spChg chg="mod">
          <ac:chgData name="Aaron Moss" userId="S::aaron.moss@cloudresearch.com::2ef91cd1-478d-4e62-9b55-d75b2861bfe4" providerId="AD" clId="Web-{FE62139C-D31B-A4F3-E0F4-97417961CD98}" dt="2026-01-13T14:39:04.644" v="12"/>
          <ac:spMkLst>
            <pc:docMk/>
            <pc:sldMk cId="0" sldId="270"/>
            <ac:spMk id="4" creationId="{00000000-0000-0000-0000-000000000000}"/>
          </ac:spMkLst>
        </pc:spChg>
        <pc:spChg chg="mod">
          <ac:chgData name="Aaron Moss" userId="S::aaron.moss@cloudresearch.com::2ef91cd1-478d-4e62-9b55-d75b2861bfe4" providerId="AD" clId="Web-{FE62139C-D31B-A4F3-E0F4-97417961CD98}" dt="2026-01-13T14:40:04.503" v="29"/>
          <ac:spMkLst>
            <pc:docMk/>
            <pc:sldMk cId="0" sldId="270"/>
            <ac:spMk id="5" creationId="{00000000-0000-0000-0000-000000000000}"/>
          </ac:spMkLst>
        </pc:spChg>
        <pc:spChg chg="mod">
          <ac:chgData name="Aaron Moss" userId="S::aaron.moss@cloudresearch.com::2ef91cd1-478d-4e62-9b55-d75b2861bfe4" providerId="AD" clId="Web-{FE62139C-D31B-A4F3-E0F4-97417961CD98}" dt="2026-01-13T14:41:38.347" v="55" actId="14100"/>
          <ac:spMkLst>
            <pc:docMk/>
            <pc:sldMk cId="0" sldId="270"/>
            <ac:spMk id="6" creationId="{00000000-0000-0000-0000-000000000000}"/>
          </ac:spMkLst>
        </pc:spChg>
        <pc:spChg chg="mod">
          <ac:chgData name="Aaron Moss" userId="S::aaron.moss@cloudresearch.com::2ef91cd1-478d-4e62-9b55-d75b2861bfe4" providerId="AD" clId="Web-{FE62139C-D31B-A4F3-E0F4-97417961CD98}" dt="2026-01-13T14:39:37.831" v="21"/>
          <ac:spMkLst>
            <pc:docMk/>
            <pc:sldMk cId="0" sldId="270"/>
            <ac:spMk id="7" creationId="{00000000-0000-0000-0000-000000000000}"/>
          </ac:spMkLst>
        </pc:spChg>
        <pc:spChg chg="mod">
          <ac:chgData name="Aaron Moss" userId="S::aaron.moss@cloudresearch.com::2ef91cd1-478d-4e62-9b55-d75b2861bfe4" providerId="AD" clId="Web-{FE62139C-D31B-A4F3-E0F4-97417961CD98}" dt="2026-01-13T14:40:14.816" v="32"/>
          <ac:spMkLst>
            <pc:docMk/>
            <pc:sldMk cId="0" sldId="270"/>
            <ac:spMk id="8" creationId="{00000000-0000-0000-0000-000000000000}"/>
          </ac:spMkLst>
        </pc:spChg>
        <pc:spChg chg="mod">
          <ac:chgData name="Aaron Moss" userId="S::aaron.moss@cloudresearch.com::2ef91cd1-478d-4e62-9b55-d75b2861bfe4" providerId="AD" clId="Web-{FE62139C-D31B-A4F3-E0F4-97417961CD98}" dt="2026-01-13T14:41:42.425" v="56" actId="14100"/>
          <ac:spMkLst>
            <pc:docMk/>
            <pc:sldMk cId="0" sldId="270"/>
            <ac:spMk id="9" creationId="{00000000-0000-0000-0000-000000000000}"/>
          </ac:spMkLst>
        </pc:spChg>
        <pc:spChg chg="mod">
          <ac:chgData name="Aaron Moss" userId="S::aaron.moss@cloudresearch.com::2ef91cd1-478d-4e62-9b55-d75b2861bfe4" providerId="AD" clId="Web-{FE62139C-D31B-A4F3-E0F4-97417961CD98}" dt="2026-01-13T14:41:15.862" v="51" actId="1076"/>
          <ac:spMkLst>
            <pc:docMk/>
            <pc:sldMk cId="0" sldId="270"/>
            <ac:spMk id="10" creationId="{00000000-0000-0000-0000-000000000000}"/>
          </ac:spMkLst>
        </pc:spChg>
        <pc:spChg chg="mod">
          <ac:chgData name="Aaron Moss" userId="S::aaron.moss@cloudresearch.com::2ef91cd1-478d-4e62-9b55-d75b2861bfe4" providerId="AD" clId="Web-{FE62139C-D31B-A4F3-E0F4-97417961CD98}" dt="2026-01-13T14:41:18.909" v="52" actId="1076"/>
          <ac:spMkLst>
            <pc:docMk/>
            <pc:sldMk cId="0" sldId="270"/>
            <ac:spMk id="11" creationId="{00000000-0000-0000-0000-000000000000}"/>
          </ac:spMkLst>
        </pc:spChg>
        <pc:spChg chg="mod">
          <ac:chgData name="Aaron Moss" userId="S::aaron.moss@cloudresearch.com::2ef91cd1-478d-4e62-9b55-d75b2861bfe4" providerId="AD" clId="Web-{FE62139C-D31B-A4F3-E0F4-97417961CD98}" dt="2026-01-13T14:41:23.737" v="53" actId="14100"/>
          <ac:spMkLst>
            <pc:docMk/>
            <pc:sldMk cId="0" sldId="270"/>
            <ac:spMk id="12" creationId="{00000000-0000-0000-0000-000000000000}"/>
          </ac:spMkLst>
        </pc:spChg>
        <pc:spChg chg="mod">
          <ac:chgData name="Aaron Moss" userId="S::aaron.moss@cloudresearch.com::2ef91cd1-478d-4e62-9b55-d75b2861bfe4" providerId="AD" clId="Web-{FE62139C-D31B-A4F3-E0F4-97417961CD98}" dt="2026-01-13T14:41:29.737" v="54" actId="1076"/>
          <ac:spMkLst>
            <pc:docMk/>
            <pc:sldMk cId="0" sldId="270"/>
            <ac:spMk id="13" creationId="{00000000-0000-0000-0000-000000000000}"/>
          </ac:spMkLst>
        </pc:spChg>
      </pc:sldChg>
      <pc:sldChg chg="modSp">
        <pc:chgData name="Aaron Moss" userId="S::aaron.moss@cloudresearch.com::2ef91cd1-478d-4e62-9b55-d75b2861bfe4" providerId="AD" clId="Web-{FE62139C-D31B-A4F3-E0F4-97417961CD98}" dt="2026-01-13T14:50:03.534" v="138" actId="20577"/>
        <pc:sldMkLst>
          <pc:docMk/>
          <pc:sldMk cId="0" sldId="271"/>
        </pc:sldMkLst>
        <pc:spChg chg="mod">
          <ac:chgData name="Aaron Moss" userId="S::aaron.moss@cloudresearch.com::2ef91cd1-478d-4e62-9b55-d75b2861bfe4" providerId="AD" clId="Web-{FE62139C-D31B-A4F3-E0F4-97417961CD98}" dt="2026-01-13T14:48:12.565" v="116"/>
          <ac:spMkLst>
            <pc:docMk/>
            <pc:sldMk cId="0" sldId="271"/>
            <ac:spMk id="4" creationId="{00000000-0000-0000-0000-000000000000}"/>
          </ac:spMkLst>
        </pc:spChg>
        <pc:spChg chg="mod">
          <ac:chgData name="Aaron Moss" userId="S::aaron.moss@cloudresearch.com::2ef91cd1-478d-4e62-9b55-d75b2861bfe4" providerId="AD" clId="Web-{FE62139C-D31B-A4F3-E0F4-97417961CD98}" dt="2026-01-13T14:48:35.049" v="122" actId="1076"/>
          <ac:spMkLst>
            <pc:docMk/>
            <pc:sldMk cId="0" sldId="271"/>
            <ac:spMk id="5" creationId="{00000000-0000-0000-0000-000000000000}"/>
          </ac:spMkLst>
        </pc:spChg>
        <pc:spChg chg="mod">
          <ac:chgData name="Aaron Moss" userId="S::aaron.moss@cloudresearch.com::2ef91cd1-478d-4e62-9b55-d75b2861bfe4" providerId="AD" clId="Web-{FE62139C-D31B-A4F3-E0F4-97417961CD98}" dt="2026-01-13T14:48:02.518" v="110" actId="14100"/>
          <ac:spMkLst>
            <pc:docMk/>
            <pc:sldMk cId="0" sldId="271"/>
            <ac:spMk id="6" creationId="{00000000-0000-0000-0000-000000000000}"/>
          </ac:spMkLst>
        </pc:spChg>
        <pc:spChg chg="mod">
          <ac:chgData name="Aaron Moss" userId="S::aaron.moss@cloudresearch.com::2ef91cd1-478d-4e62-9b55-d75b2861bfe4" providerId="AD" clId="Web-{FE62139C-D31B-A4F3-E0F4-97417961CD98}" dt="2026-01-13T14:48:47.487" v="123" actId="20577"/>
          <ac:spMkLst>
            <pc:docMk/>
            <pc:sldMk cId="0" sldId="271"/>
            <ac:spMk id="7" creationId="{00000000-0000-0000-0000-000000000000}"/>
          </ac:spMkLst>
        </pc:spChg>
        <pc:spChg chg="mod">
          <ac:chgData name="Aaron Moss" userId="S::aaron.moss@cloudresearch.com::2ef91cd1-478d-4e62-9b55-d75b2861bfe4" providerId="AD" clId="Web-{FE62139C-D31B-A4F3-E0F4-97417961CD98}" dt="2026-01-13T14:49:07.174" v="125" actId="20577"/>
          <ac:spMkLst>
            <pc:docMk/>
            <pc:sldMk cId="0" sldId="271"/>
            <ac:spMk id="8" creationId="{00000000-0000-0000-0000-000000000000}"/>
          </ac:spMkLst>
        </pc:spChg>
        <pc:spChg chg="mod">
          <ac:chgData name="Aaron Moss" userId="S::aaron.moss@cloudresearch.com::2ef91cd1-478d-4e62-9b55-d75b2861bfe4" providerId="AD" clId="Web-{FE62139C-D31B-A4F3-E0F4-97417961CD98}" dt="2026-01-13T14:47:56.643" v="109" actId="14100"/>
          <ac:spMkLst>
            <pc:docMk/>
            <pc:sldMk cId="0" sldId="271"/>
            <ac:spMk id="9" creationId="{00000000-0000-0000-0000-000000000000}"/>
          </ac:spMkLst>
        </pc:spChg>
        <pc:spChg chg="mod">
          <ac:chgData name="Aaron Moss" userId="S::aaron.moss@cloudresearch.com::2ef91cd1-478d-4e62-9b55-d75b2861bfe4" providerId="AD" clId="Web-{FE62139C-D31B-A4F3-E0F4-97417961CD98}" dt="2026-01-13T14:49:28.956" v="127" actId="20577"/>
          <ac:spMkLst>
            <pc:docMk/>
            <pc:sldMk cId="0" sldId="271"/>
            <ac:spMk id="10" creationId="{00000000-0000-0000-0000-000000000000}"/>
          </ac:spMkLst>
        </pc:spChg>
        <pc:spChg chg="mod">
          <ac:chgData name="Aaron Moss" userId="S::aaron.moss@cloudresearch.com::2ef91cd1-478d-4e62-9b55-d75b2861bfe4" providerId="AD" clId="Web-{FE62139C-D31B-A4F3-E0F4-97417961CD98}" dt="2026-01-13T14:49:38.846" v="132"/>
          <ac:spMkLst>
            <pc:docMk/>
            <pc:sldMk cId="0" sldId="271"/>
            <ac:spMk id="11" creationId="{00000000-0000-0000-0000-000000000000}"/>
          </ac:spMkLst>
        </pc:spChg>
        <pc:spChg chg="mod">
          <ac:chgData name="Aaron Moss" userId="S::aaron.moss@cloudresearch.com::2ef91cd1-478d-4e62-9b55-d75b2861bfe4" providerId="AD" clId="Web-{FE62139C-D31B-A4F3-E0F4-97417961CD98}" dt="2026-01-13T14:49:56.518" v="134" actId="14100"/>
          <ac:spMkLst>
            <pc:docMk/>
            <pc:sldMk cId="0" sldId="271"/>
            <ac:spMk id="12" creationId="{00000000-0000-0000-0000-000000000000}"/>
          </ac:spMkLst>
        </pc:spChg>
        <pc:spChg chg="mod">
          <ac:chgData name="Aaron Moss" userId="S::aaron.moss@cloudresearch.com::2ef91cd1-478d-4e62-9b55-d75b2861bfe4" providerId="AD" clId="Web-{FE62139C-D31B-A4F3-E0F4-97417961CD98}" dt="2026-01-13T14:50:03.534" v="138" actId="20577"/>
          <ac:spMkLst>
            <pc:docMk/>
            <pc:sldMk cId="0" sldId="271"/>
            <ac:spMk id="13" creationId="{00000000-0000-0000-0000-000000000000}"/>
          </ac:spMkLst>
        </pc:spChg>
        <pc:picChg chg="mod">
          <ac:chgData name="Aaron Moss" userId="S::aaron.moss@cloudresearch.com::2ef91cd1-478d-4e62-9b55-d75b2861bfe4" providerId="AD" clId="Web-{FE62139C-D31B-A4F3-E0F4-97417961CD98}" dt="2026-01-13T14:47:51.315" v="107" actId="14100"/>
          <ac:picMkLst>
            <pc:docMk/>
            <pc:sldMk cId="0" sldId="271"/>
            <ac:picMk id="3" creationId="{00000000-0000-0000-0000-000000000000}"/>
          </ac:picMkLst>
        </pc:picChg>
      </pc:sldChg>
      <pc:sldChg chg="modSp">
        <pc:chgData name="Aaron Moss" userId="S::aaron.moss@cloudresearch.com::2ef91cd1-478d-4e62-9b55-d75b2861bfe4" providerId="AD" clId="Web-{FE62139C-D31B-A4F3-E0F4-97417961CD98}" dt="2026-01-13T14:47:12.268" v="106" actId="20577"/>
        <pc:sldMkLst>
          <pc:docMk/>
          <pc:sldMk cId="0" sldId="272"/>
        </pc:sldMkLst>
        <pc:spChg chg="mod">
          <ac:chgData name="Aaron Moss" userId="S::aaron.moss@cloudresearch.com::2ef91cd1-478d-4e62-9b55-d75b2861bfe4" providerId="AD" clId="Web-{FE62139C-D31B-A4F3-E0F4-97417961CD98}" dt="2026-01-13T14:47:06.893" v="105" actId="14100"/>
          <ac:spMkLst>
            <pc:docMk/>
            <pc:sldMk cId="0" sldId="272"/>
            <ac:spMk id="14" creationId="{00000000-0000-0000-0000-000000000000}"/>
          </ac:spMkLst>
        </pc:spChg>
        <pc:spChg chg="mod">
          <ac:chgData name="Aaron Moss" userId="S::aaron.moss@cloudresearch.com::2ef91cd1-478d-4e62-9b55-d75b2861bfe4" providerId="AD" clId="Web-{FE62139C-D31B-A4F3-E0F4-97417961CD98}" dt="2026-01-13T14:47:12.268" v="106" actId="20577"/>
          <ac:spMkLst>
            <pc:docMk/>
            <pc:sldMk cId="0" sldId="272"/>
            <ac:spMk id="15" creationId="{00000000-0000-0000-0000-000000000000}"/>
          </ac:spMkLst>
        </pc:spChg>
      </pc:sldChg>
      <pc:sldChg chg="modSp">
        <pc:chgData name="Aaron Moss" userId="S::aaron.moss@cloudresearch.com::2ef91cd1-478d-4e62-9b55-d75b2861bfe4" providerId="AD" clId="Web-{FE62139C-D31B-A4F3-E0F4-97417961CD98}" dt="2026-01-13T14:59:21.471" v="167" actId="1076"/>
        <pc:sldMkLst>
          <pc:docMk/>
          <pc:sldMk cId="0" sldId="279"/>
        </pc:sldMkLst>
        <pc:spChg chg="mod">
          <ac:chgData name="Aaron Moss" userId="S::aaron.moss@cloudresearch.com::2ef91cd1-478d-4e62-9b55-d75b2861bfe4" providerId="AD" clId="Web-{FE62139C-D31B-A4F3-E0F4-97417961CD98}" dt="2026-01-13T14:57:11.533" v="140" actId="1076"/>
          <ac:spMkLst>
            <pc:docMk/>
            <pc:sldMk cId="0" sldId="279"/>
            <ac:spMk id="4" creationId="{00000000-0000-0000-0000-000000000000}"/>
          </ac:spMkLst>
        </pc:spChg>
        <pc:spChg chg="mod">
          <ac:chgData name="Aaron Moss" userId="S::aaron.moss@cloudresearch.com::2ef91cd1-478d-4e62-9b55-d75b2861bfe4" providerId="AD" clId="Web-{FE62139C-D31B-A4F3-E0F4-97417961CD98}" dt="2026-01-13T14:57:20.611" v="144" actId="14100"/>
          <ac:spMkLst>
            <pc:docMk/>
            <pc:sldMk cId="0" sldId="279"/>
            <ac:spMk id="5" creationId="{00000000-0000-0000-0000-000000000000}"/>
          </ac:spMkLst>
        </pc:spChg>
        <pc:spChg chg="mod">
          <ac:chgData name="Aaron Moss" userId="S::aaron.moss@cloudresearch.com::2ef91cd1-478d-4e62-9b55-d75b2861bfe4" providerId="AD" clId="Web-{FE62139C-D31B-A4F3-E0F4-97417961CD98}" dt="2026-01-13T14:58:54.314" v="160" actId="20577"/>
          <ac:spMkLst>
            <pc:docMk/>
            <pc:sldMk cId="0" sldId="279"/>
            <ac:spMk id="6" creationId="{00000000-0000-0000-0000-000000000000}"/>
          </ac:spMkLst>
        </pc:spChg>
        <pc:spChg chg="mod">
          <ac:chgData name="Aaron Moss" userId="S::aaron.moss@cloudresearch.com::2ef91cd1-478d-4e62-9b55-d75b2861bfe4" providerId="AD" clId="Web-{FE62139C-D31B-A4F3-E0F4-97417961CD98}" dt="2026-01-13T14:57:44.361" v="150" actId="20577"/>
          <ac:spMkLst>
            <pc:docMk/>
            <pc:sldMk cId="0" sldId="279"/>
            <ac:spMk id="7" creationId="{00000000-0000-0000-0000-000000000000}"/>
          </ac:spMkLst>
        </pc:spChg>
        <pc:spChg chg="mod">
          <ac:chgData name="Aaron Moss" userId="S::aaron.moss@cloudresearch.com::2ef91cd1-478d-4e62-9b55-d75b2861bfe4" providerId="AD" clId="Web-{FE62139C-D31B-A4F3-E0F4-97417961CD98}" dt="2026-01-13T14:58:01.424" v="154" actId="14100"/>
          <ac:spMkLst>
            <pc:docMk/>
            <pc:sldMk cId="0" sldId="279"/>
            <ac:spMk id="8" creationId="{00000000-0000-0000-0000-000000000000}"/>
          </ac:spMkLst>
        </pc:spChg>
        <pc:spChg chg="mod">
          <ac:chgData name="Aaron Moss" userId="S::aaron.moss@cloudresearch.com::2ef91cd1-478d-4e62-9b55-d75b2861bfe4" providerId="AD" clId="Web-{FE62139C-D31B-A4F3-E0F4-97417961CD98}" dt="2026-01-13T14:58:58.814" v="161" actId="20577"/>
          <ac:spMkLst>
            <pc:docMk/>
            <pc:sldMk cId="0" sldId="279"/>
            <ac:spMk id="9" creationId="{00000000-0000-0000-0000-000000000000}"/>
          </ac:spMkLst>
        </pc:spChg>
        <pc:spChg chg="mod">
          <ac:chgData name="Aaron Moss" userId="S::aaron.moss@cloudresearch.com::2ef91cd1-478d-4e62-9b55-d75b2861bfe4" providerId="AD" clId="Web-{FE62139C-D31B-A4F3-E0F4-97417961CD98}" dt="2026-01-13T14:58:44.486" v="159" actId="1076"/>
          <ac:spMkLst>
            <pc:docMk/>
            <pc:sldMk cId="0" sldId="279"/>
            <ac:spMk id="10" creationId="{00000000-0000-0000-0000-000000000000}"/>
          </ac:spMkLst>
        </pc:spChg>
        <pc:spChg chg="mod">
          <ac:chgData name="Aaron Moss" userId="S::aaron.moss@cloudresearch.com::2ef91cd1-478d-4e62-9b55-d75b2861bfe4" providerId="AD" clId="Web-{FE62139C-D31B-A4F3-E0F4-97417961CD98}" dt="2026-01-13T14:59:05.189" v="162" actId="14100"/>
          <ac:spMkLst>
            <pc:docMk/>
            <pc:sldMk cId="0" sldId="279"/>
            <ac:spMk id="11" creationId="{00000000-0000-0000-0000-000000000000}"/>
          </ac:spMkLst>
        </pc:spChg>
        <pc:spChg chg="mod">
          <ac:chgData name="Aaron Moss" userId="S::aaron.moss@cloudresearch.com::2ef91cd1-478d-4e62-9b55-d75b2861bfe4" providerId="AD" clId="Web-{FE62139C-D31B-A4F3-E0F4-97417961CD98}" dt="2026-01-13T14:59:21.471" v="167" actId="1076"/>
          <ac:spMkLst>
            <pc:docMk/>
            <pc:sldMk cId="0" sldId="279"/>
            <ac:spMk id="12" creationId="{00000000-0000-0000-0000-000000000000}"/>
          </ac:spMkLst>
        </pc:spChg>
        <pc:picChg chg="mod">
          <ac:chgData name="Aaron Moss" userId="S::aaron.moss@cloudresearch.com::2ef91cd1-478d-4e62-9b55-d75b2861bfe4" providerId="AD" clId="Web-{FE62139C-D31B-A4F3-E0F4-97417961CD98}" dt="2026-01-13T14:57:11.518" v="139" actId="1076"/>
          <ac:picMkLst>
            <pc:docMk/>
            <pc:sldMk cId="0" sldId="279"/>
            <ac:picMk id="3" creationId="{00000000-0000-0000-0000-000000000000}"/>
          </ac:picMkLst>
        </pc:picChg>
      </pc:sldChg>
      <pc:sldChg chg="modSp">
        <pc:chgData name="Aaron Moss" userId="S::aaron.moss@cloudresearch.com::2ef91cd1-478d-4e62-9b55-d75b2861bfe4" providerId="AD" clId="Web-{FE62139C-D31B-A4F3-E0F4-97417961CD98}" dt="2026-01-13T15:01:09.439" v="199" actId="1076"/>
        <pc:sldMkLst>
          <pc:docMk/>
          <pc:sldMk cId="0" sldId="280"/>
        </pc:sldMkLst>
        <pc:spChg chg="mod">
          <ac:chgData name="Aaron Moss" userId="S::aaron.moss@cloudresearch.com::2ef91cd1-478d-4e62-9b55-d75b2861bfe4" providerId="AD" clId="Web-{FE62139C-D31B-A4F3-E0F4-97417961CD98}" dt="2026-01-13T15:00:06.721" v="179" actId="20577"/>
          <ac:spMkLst>
            <pc:docMk/>
            <pc:sldMk cId="0" sldId="280"/>
            <ac:spMk id="4" creationId="{00000000-0000-0000-0000-000000000000}"/>
          </ac:spMkLst>
        </pc:spChg>
        <pc:spChg chg="mod">
          <ac:chgData name="Aaron Moss" userId="S::aaron.moss@cloudresearch.com::2ef91cd1-478d-4e62-9b55-d75b2861bfe4" providerId="AD" clId="Web-{FE62139C-D31B-A4F3-E0F4-97417961CD98}" dt="2026-01-13T15:00:13.721" v="180" actId="20577"/>
          <ac:spMkLst>
            <pc:docMk/>
            <pc:sldMk cId="0" sldId="280"/>
            <ac:spMk id="5" creationId="{00000000-0000-0000-0000-000000000000}"/>
          </ac:spMkLst>
        </pc:spChg>
        <pc:spChg chg="mod">
          <ac:chgData name="Aaron Moss" userId="S::aaron.moss@cloudresearch.com::2ef91cd1-478d-4e62-9b55-d75b2861bfe4" providerId="AD" clId="Web-{FE62139C-D31B-A4F3-E0F4-97417961CD98}" dt="2026-01-13T15:00:24.580" v="181" actId="14100"/>
          <ac:spMkLst>
            <pc:docMk/>
            <pc:sldMk cId="0" sldId="280"/>
            <ac:spMk id="6" creationId="{00000000-0000-0000-0000-000000000000}"/>
          </ac:spMkLst>
        </pc:spChg>
        <pc:spChg chg="mod">
          <ac:chgData name="Aaron Moss" userId="S::aaron.moss@cloudresearch.com::2ef91cd1-478d-4e62-9b55-d75b2861bfe4" providerId="AD" clId="Web-{FE62139C-D31B-A4F3-E0F4-97417961CD98}" dt="2026-01-13T15:00:36.939" v="187"/>
          <ac:spMkLst>
            <pc:docMk/>
            <pc:sldMk cId="0" sldId="280"/>
            <ac:spMk id="7" creationId="{00000000-0000-0000-0000-000000000000}"/>
          </ac:spMkLst>
        </pc:spChg>
        <pc:spChg chg="mod">
          <ac:chgData name="Aaron Moss" userId="S::aaron.moss@cloudresearch.com::2ef91cd1-478d-4e62-9b55-d75b2861bfe4" providerId="AD" clId="Web-{FE62139C-D31B-A4F3-E0F4-97417961CD98}" dt="2026-01-13T15:00:48.580" v="191" actId="1076"/>
          <ac:spMkLst>
            <pc:docMk/>
            <pc:sldMk cId="0" sldId="280"/>
            <ac:spMk id="8" creationId="{00000000-0000-0000-0000-000000000000}"/>
          </ac:spMkLst>
        </pc:spChg>
        <pc:spChg chg="mod">
          <ac:chgData name="Aaron Moss" userId="S::aaron.moss@cloudresearch.com::2ef91cd1-478d-4e62-9b55-d75b2861bfe4" providerId="AD" clId="Web-{FE62139C-D31B-A4F3-E0F4-97417961CD98}" dt="2026-01-13T15:00:54.892" v="192" actId="14100"/>
          <ac:spMkLst>
            <pc:docMk/>
            <pc:sldMk cId="0" sldId="280"/>
            <ac:spMk id="9" creationId="{00000000-0000-0000-0000-000000000000}"/>
          </ac:spMkLst>
        </pc:spChg>
        <pc:spChg chg="mod">
          <ac:chgData name="Aaron Moss" userId="S::aaron.moss@cloudresearch.com::2ef91cd1-478d-4e62-9b55-d75b2861bfe4" providerId="AD" clId="Web-{FE62139C-D31B-A4F3-E0F4-97417961CD98}" dt="2026-01-13T15:01:09.439" v="199" actId="1076"/>
          <ac:spMkLst>
            <pc:docMk/>
            <pc:sldMk cId="0" sldId="280"/>
            <ac:spMk id="10" creationId="{00000000-0000-0000-0000-000000000000}"/>
          </ac:spMkLst>
        </pc:spChg>
        <pc:picChg chg="mod">
          <ac:chgData name="Aaron Moss" userId="S::aaron.moss@cloudresearch.com::2ef91cd1-478d-4e62-9b55-d75b2861bfe4" providerId="AD" clId="Web-{FE62139C-D31B-A4F3-E0F4-97417961CD98}" dt="2026-01-13T14:59:45.799" v="171" actId="14100"/>
          <ac:picMkLst>
            <pc:docMk/>
            <pc:sldMk cId="0" sldId="280"/>
            <ac:picMk id="3" creationId="{00000000-0000-0000-0000-000000000000}"/>
          </ac:picMkLst>
        </pc:pic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FAF713-27EE-4EAE-B197-E8590A6F0F9D}"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679A09D8-9860-4052-9A75-AD76F8713996}">
      <dgm:prSet/>
      <dgm:spPr/>
      <dgm:t>
        <a:bodyPr/>
        <a:lstStyle/>
        <a:p>
          <a:pPr>
            <a:lnSpc>
              <a:spcPct val="100000"/>
            </a:lnSpc>
          </a:pPr>
          <a:r>
            <a:rPr lang="en-US" dirty="0"/>
            <a:t>Coffee/energy drinks and Exam Scores</a:t>
          </a:r>
        </a:p>
      </dgm:t>
    </dgm:pt>
    <dgm:pt modelId="{4CC72CA5-4834-43D6-8732-AD1018E82A0C}" type="parTrans" cxnId="{AB859365-1D16-4B8E-842A-62F26C0106DB}">
      <dgm:prSet/>
      <dgm:spPr/>
      <dgm:t>
        <a:bodyPr/>
        <a:lstStyle/>
        <a:p>
          <a:endParaRPr lang="en-US"/>
        </a:p>
      </dgm:t>
    </dgm:pt>
    <dgm:pt modelId="{D4281DD9-E254-4D2D-8F6C-8E98D004B539}" type="sibTrans" cxnId="{AB859365-1D16-4B8E-842A-62F26C0106DB}">
      <dgm:prSet/>
      <dgm:spPr/>
      <dgm:t>
        <a:bodyPr/>
        <a:lstStyle/>
        <a:p>
          <a:endParaRPr lang="en-US"/>
        </a:p>
      </dgm:t>
    </dgm:pt>
    <dgm:pt modelId="{1B8DFC1A-A569-442F-9031-97106F9EB560}">
      <dgm:prSet/>
      <dgm:spPr/>
      <dgm:t>
        <a:bodyPr/>
        <a:lstStyle/>
        <a:p>
          <a:pPr>
            <a:lnSpc>
              <a:spcPct val="100000"/>
            </a:lnSpc>
          </a:pPr>
          <a:r>
            <a:rPr lang="en-US"/>
            <a:t>Social media &amp; Anxiety</a:t>
          </a:r>
        </a:p>
      </dgm:t>
    </dgm:pt>
    <dgm:pt modelId="{FE8A645E-329A-4D36-B820-1F7CD49606F9}" type="parTrans" cxnId="{FEC353A8-1BCB-43D2-96E6-C7CD45E98B7D}">
      <dgm:prSet/>
      <dgm:spPr/>
      <dgm:t>
        <a:bodyPr/>
        <a:lstStyle/>
        <a:p>
          <a:endParaRPr lang="en-US"/>
        </a:p>
      </dgm:t>
    </dgm:pt>
    <dgm:pt modelId="{042BFCD4-94F6-47FF-84F7-1911908640F0}" type="sibTrans" cxnId="{FEC353A8-1BCB-43D2-96E6-C7CD45E98B7D}">
      <dgm:prSet/>
      <dgm:spPr/>
      <dgm:t>
        <a:bodyPr/>
        <a:lstStyle/>
        <a:p>
          <a:endParaRPr lang="en-US"/>
        </a:p>
      </dgm:t>
    </dgm:pt>
    <dgm:pt modelId="{6E0F6F48-F89A-4BA2-BCFD-6E470BA60FEA}">
      <dgm:prSet/>
      <dgm:spPr/>
      <dgm:t>
        <a:bodyPr/>
        <a:lstStyle/>
        <a:p>
          <a:pPr>
            <a:lnSpc>
              <a:spcPct val="100000"/>
            </a:lnSpc>
          </a:pPr>
          <a:r>
            <a:rPr lang="en-US"/>
            <a:t>Class attendance &amp; GPA</a:t>
          </a:r>
        </a:p>
      </dgm:t>
    </dgm:pt>
    <dgm:pt modelId="{4FB80EB9-9811-43FE-BDE4-1C629EF15909}" type="parTrans" cxnId="{BCAB2EC3-E926-44BF-9C91-BE8AB43F2346}">
      <dgm:prSet/>
      <dgm:spPr/>
      <dgm:t>
        <a:bodyPr/>
        <a:lstStyle/>
        <a:p>
          <a:endParaRPr lang="en-US"/>
        </a:p>
      </dgm:t>
    </dgm:pt>
    <dgm:pt modelId="{32F8CC1F-FDE4-48A5-A2EB-952D2AA16087}" type="sibTrans" cxnId="{BCAB2EC3-E926-44BF-9C91-BE8AB43F2346}">
      <dgm:prSet/>
      <dgm:spPr/>
      <dgm:t>
        <a:bodyPr/>
        <a:lstStyle/>
        <a:p>
          <a:endParaRPr lang="en-US"/>
        </a:p>
      </dgm:t>
    </dgm:pt>
    <dgm:pt modelId="{B1613CA0-CD96-4AC1-BEDF-F8767E62A128}">
      <dgm:prSet/>
      <dgm:spPr/>
      <dgm:t>
        <a:bodyPr/>
        <a:lstStyle/>
        <a:p>
          <a:pPr>
            <a:lnSpc>
              <a:spcPct val="100000"/>
            </a:lnSpc>
          </a:pPr>
          <a:r>
            <a:rPr lang="en-US"/>
            <a:t>Gym memberships &amp; Health</a:t>
          </a:r>
        </a:p>
      </dgm:t>
    </dgm:pt>
    <dgm:pt modelId="{5E0C4DEB-90C9-448A-AB6C-2FBB19E03CDB}" type="parTrans" cxnId="{7395A9CC-AB0B-41C5-8AA6-2690E03F1067}">
      <dgm:prSet/>
      <dgm:spPr/>
      <dgm:t>
        <a:bodyPr/>
        <a:lstStyle/>
        <a:p>
          <a:endParaRPr lang="en-US"/>
        </a:p>
      </dgm:t>
    </dgm:pt>
    <dgm:pt modelId="{4BF53DBA-4C47-4049-9602-727480898F58}" type="sibTrans" cxnId="{7395A9CC-AB0B-41C5-8AA6-2690E03F1067}">
      <dgm:prSet/>
      <dgm:spPr/>
      <dgm:t>
        <a:bodyPr/>
        <a:lstStyle/>
        <a:p>
          <a:endParaRPr lang="en-US"/>
        </a:p>
      </dgm:t>
    </dgm:pt>
    <dgm:pt modelId="{D07D50CF-8153-4179-BF6A-5FEA0B4CC064}" type="pres">
      <dgm:prSet presAssocID="{48FAF713-27EE-4EAE-B197-E8590A6F0F9D}" presName="root" presStyleCnt="0">
        <dgm:presLayoutVars>
          <dgm:dir/>
          <dgm:resizeHandles val="exact"/>
        </dgm:presLayoutVars>
      </dgm:prSet>
      <dgm:spPr/>
    </dgm:pt>
    <dgm:pt modelId="{80BF8224-7580-41F8-A469-61D7F8567732}" type="pres">
      <dgm:prSet presAssocID="{679A09D8-9860-4052-9A75-AD76F8713996}" presName="compNode" presStyleCnt="0"/>
      <dgm:spPr/>
    </dgm:pt>
    <dgm:pt modelId="{C869EFE8-FDED-438F-9A68-390F7E292F30}" type="pres">
      <dgm:prSet presAssocID="{679A09D8-9860-4052-9A75-AD76F871399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offee"/>
        </a:ext>
      </dgm:extLst>
    </dgm:pt>
    <dgm:pt modelId="{64489C91-4126-42CA-8252-5FBA3BEA5495}" type="pres">
      <dgm:prSet presAssocID="{679A09D8-9860-4052-9A75-AD76F8713996}" presName="spaceRect" presStyleCnt="0"/>
      <dgm:spPr/>
    </dgm:pt>
    <dgm:pt modelId="{39F42C81-BA5B-402B-A07C-52E31D7615DC}" type="pres">
      <dgm:prSet presAssocID="{679A09D8-9860-4052-9A75-AD76F8713996}" presName="textRect" presStyleLbl="revTx" presStyleIdx="0" presStyleCnt="4">
        <dgm:presLayoutVars>
          <dgm:chMax val="1"/>
          <dgm:chPref val="1"/>
        </dgm:presLayoutVars>
      </dgm:prSet>
      <dgm:spPr/>
    </dgm:pt>
    <dgm:pt modelId="{3B12EB25-E251-4379-9C36-9D16BE7809E3}" type="pres">
      <dgm:prSet presAssocID="{D4281DD9-E254-4D2D-8F6C-8E98D004B539}" presName="sibTrans" presStyleCnt="0"/>
      <dgm:spPr/>
    </dgm:pt>
    <dgm:pt modelId="{A22F176B-E378-4385-AC73-52EAD27ECD23}" type="pres">
      <dgm:prSet presAssocID="{1B8DFC1A-A569-442F-9031-97106F9EB560}" presName="compNode" presStyleCnt="0"/>
      <dgm:spPr/>
    </dgm:pt>
    <dgm:pt modelId="{DF7D0CBF-ADC2-41E1-9575-EE4978E3A43C}" type="pres">
      <dgm:prSet presAssocID="{1B8DFC1A-A569-442F-9031-97106F9EB56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at"/>
        </a:ext>
      </dgm:extLst>
    </dgm:pt>
    <dgm:pt modelId="{BFB6723D-36F4-400C-9209-C41C6FEFD69B}" type="pres">
      <dgm:prSet presAssocID="{1B8DFC1A-A569-442F-9031-97106F9EB560}" presName="spaceRect" presStyleCnt="0"/>
      <dgm:spPr/>
    </dgm:pt>
    <dgm:pt modelId="{368265A2-CC1D-4C34-8DF0-F0A5BF31C9AD}" type="pres">
      <dgm:prSet presAssocID="{1B8DFC1A-A569-442F-9031-97106F9EB560}" presName="textRect" presStyleLbl="revTx" presStyleIdx="1" presStyleCnt="4">
        <dgm:presLayoutVars>
          <dgm:chMax val="1"/>
          <dgm:chPref val="1"/>
        </dgm:presLayoutVars>
      </dgm:prSet>
      <dgm:spPr/>
    </dgm:pt>
    <dgm:pt modelId="{495BBBFB-8B38-4AF1-83C2-666E5D6087EF}" type="pres">
      <dgm:prSet presAssocID="{042BFCD4-94F6-47FF-84F7-1911908640F0}" presName="sibTrans" presStyleCnt="0"/>
      <dgm:spPr/>
    </dgm:pt>
    <dgm:pt modelId="{F3723432-7167-4B9B-BEE4-3600651AC31B}" type="pres">
      <dgm:prSet presAssocID="{6E0F6F48-F89A-4BA2-BCFD-6E470BA60FEA}" presName="compNode" presStyleCnt="0"/>
      <dgm:spPr/>
    </dgm:pt>
    <dgm:pt modelId="{95276417-A114-4B22-AF04-3CFA199EED7C}" type="pres">
      <dgm:prSet presAssocID="{6E0F6F48-F89A-4BA2-BCFD-6E470BA60FE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ooks"/>
        </a:ext>
      </dgm:extLst>
    </dgm:pt>
    <dgm:pt modelId="{AC27EC8F-0FA7-4FDE-B2B0-13A12085C492}" type="pres">
      <dgm:prSet presAssocID="{6E0F6F48-F89A-4BA2-BCFD-6E470BA60FEA}" presName="spaceRect" presStyleCnt="0"/>
      <dgm:spPr/>
    </dgm:pt>
    <dgm:pt modelId="{FD8B4CAC-7EF6-418C-B846-392A3E8D527F}" type="pres">
      <dgm:prSet presAssocID="{6E0F6F48-F89A-4BA2-BCFD-6E470BA60FEA}" presName="textRect" presStyleLbl="revTx" presStyleIdx="2" presStyleCnt="4">
        <dgm:presLayoutVars>
          <dgm:chMax val="1"/>
          <dgm:chPref val="1"/>
        </dgm:presLayoutVars>
      </dgm:prSet>
      <dgm:spPr/>
    </dgm:pt>
    <dgm:pt modelId="{FE3DD74E-42F4-40BF-A0F3-093C57260E8F}" type="pres">
      <dgm:prSet presAssocID="{32F8CC1F-FDE4-48A5-A2EB-952D2AA16087}" presName="sibTrans" presStyleCnt="0"/>
      <dgm:spPr/>
    </dgm:pt>
    <dgm:pt modelId="{C446A414-42E0-4A78-9CEA-5CF396D57471}" type="pres">
      <dgm:prSet presAssocID="{B1613CA0-CD96-4AC1-BEDF-F8767E62A128}" presName="compNode" presStyleCnt="0"/>
      <dgm:spPr/>
    </dgm:pt>
    <dgm:pt modelId="{D7E0E4CB-B3A4-46FF-871E-65295533FA2E}" type="pres">
      <dgm:prSet presAssocID="{B1613CA0-CD96-4AC1-BEDF-F8767E62A12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Dumbbell"/>
        </a:ext>
      </dgm:extLst>
    </dgm:pt>
    <dgm:pt modelId="{CCDADB11-7C64-48DB-B06C-89B7C2CA3023}" type="pres">
      <dgm:prSet presAssocID="{B1613CA0-CD96-4AC1-BEDF-F8767E62A128}" presName="spaceRect" presStyleCnt="0"/>
      <dgm:spPr/>
    </dgm:pt>
    <dgm:pt modelId="{911128E3-80D2-41D3-8547-9F5BA1DF6224}" type="pres">
      <dgm:prSet presAssocID="{B1613CA0-CD96-4AC1-BEDF-F8767E62A128}" presName="textRect" presStyleLbl="revTx" presStyleIdx="3" presStyleCnt="4">
        <dgm:presLayoutVars>
          <dgm:chMax val="1"/>
          <dgm:chPref val="1"/>
        </dgm:presLayoutVars>
      </dgm:prSet>
      <dgm:spPr/>
    </dgm:pt>
  </dgm:ptLst>
  <dgm:cxnLst>
    <dgm:cxn modelId="{EC6C441C-B34D-49E5-9871-C10462F2CD09}" type="presOf" srcId="{48FAF713-27EE-4EAE-B197-E8590A6F0F9D}" destId="{D07D50CF-8153-4179-BF6A-5FEA0B4CC064}" srcOrd="0" destOrd="0" presId="urn:microsoft.com/office/officeart/2018/2/layout/IconLabelList"/>
    <dgm:cxn modelId="{6A771D2E-94B7-4426-9264-8B7B5704F889}" type="presOf" srcId="{679A09D8-9860-4052-9A75-AD76F8713996}" destId="{39F42C81-BA5B-402B-A07C-52E31D7615DC}" srcOrd="0" destOrd="0" presId="urn:microsoft.com/office/officeart/2018/2/layout/IconLabelList"/>
    <dgm:cxn modelId="{AB859365-1D16-4B8E-842A-62F26C0106DB}" srcId="{48FAF713-27EE-4EAE-B197-E8590A6F0F9D}" destId="{679A09D8-9860-4052-9A75-AD76F8713996}" srcOrd="0" destOrd="0" parTransId="{4CC72CA5-4834-43D6-8732-AD1018E82A0C}" sibTransId="{D4281DD9-E254-4D2D-8F6C-8E98D004B539}"/>
    <dgm:cxn modelId="{D70A2852-F67B-4A99-82AF-C6F7F61BD83C}" type="presOf" srcId="{1B8DFC1A-A569-442F-9031-97106F9EB560}" destId="{368265A2-CC1D-4C34-8DF0-F0A5BF31C9AD}" srcOrd="0" destOrd="0" presId="urn:microsoft.com/office/officeart/2018/2/layout/IconLabelList"/>
    <dgm:cxn modelId="{FEC353A8-1BCB-43D2-96E6-C7CD45E98B7D}" srcId="{48FAF713-27EE-4EAE-B197-E8590A6F0F9D}" destId="{1B8DFC1A-A569-442F-9031-97106F9EB560}" srcOrd="1" destOrd="0" parTransId="{FE8A645E-329A-4D36-B820-1F7CD49606F9}" sibTransId="{042BFCD4-94F6-47FF-84F7-1911908640F0}"/>
    <dgm:cxn modelId="{7A1CF5B8-55CD-4A5F-A857-6A4D64D52B63}" type="presOf" srcId="{6E0F6F48-F89A-4BA2-BCFD-6E470BA60FEA}" destId="{FD8B4CAC-7EF6-418C-B846-392A3E8D527F}" srcOrd="0" destOrd="0" presId="urn:microsoft.com/office/officeart/2018/2/layout/IconLabelList"/>
    <dgm:cxn modelId="{BCAB2EC3-E926-44BF-9C91-BE8AB43F2346}" srcId="{48FAF713-27EE-4EAE-B197-E8590A6F0F9D}" destId="{6E0F6F48-F89A-4BA2-BCFD-6E470BA60FEA}" srcOrd="2" destOrd="0" parTransId="{4FB80EB9-9811-43FE-BDE4-1C629EF15909}" sibTransId="{32F8CC1F-FDE4-48A5-A2EB-952D2AA16087}"/>
    <dgm:cxn modelId="{7395A9CC-AB0B-41C5-8AA6-2690E03F1067}" srcId="{48FAF713-27EE-4EAE-B197-E8590A6F0F9D}" destId="{B1613CA0-CD96-4AC1-BEDF-F8767E62A128}" srcOrd="3" destOrd="0" parTransId="{5E0C4DEB-90C9-448A-AB6C-2FBB19E03CDB}" sibTransId="{4BF53DBA-4C47-4049-9602-727480898F58}"/>
    <dgm:cxn modelId="{2A101AF8-1966-49BB-937F-AD5F8DF2FD5E}" type="presOf" srcId="{B1613CA0-CD96-4AC1-BEDF-F8767E62A128}" destId="{911128E3-80D2-41D3-8547-9F5BA1DF6224}" srcOrd="0" destOrd="0" presId="urn:microsoft.com/office/officeart/2018/2/layout/IconLabelList"/>
    <dgm:cxn modelId="{F021BEFB-DCBB-459E-B43F-843641DEF63F}" type="presParOf" srcId="{D07D50CF-8153-4179-BF6A-5FEA0B4CC064}" destId="{80BF8224-7580-41F8-A469-61D7F8567732}" srcOrd="0" destOrd="0" presId="urn:microsoft.com/office/officeart/2018/2/layout/IconLabelList"/>
    <dgm:cxn modelId="{0B9A1C49-09BE-4C57-8C95-954500395C93}" type="presParOf" srcId="{80BF8224-7580-41F8-A469-61D7F8567732}" destId="{C869EFE8-FDED-438F-9A68-390F7E292F30}" srcOrd="0" destOrd="0" presId="urn:microsoft.com/office/officeart/2018/2/layout/IconLabelList"/>
    <dgm:cxn modelId="{6B94AD4B-0DDE-4787-8A07-4B4E0F50BBD0}" type="presParOf" srcId="{80BF8224-7580-41F8-A469-61D7F8567732}" destId="{64489C91-4126-42CA-8252-5FBA3BEA5495}" srcOrd="1" destOrd="0" presId="urn:microsoft.com/office/officeart/2018/2/layout/IconLabelList"/>
    <dgm:cxn modelId="{02833F43-B458-40B4-BDF8-EC704AF9F222}" type="presParOf" srcId="{80BF8224-7580-41F8-A469-61D7F8567732}" destId="{39F42C81-BA5B-402B-A07C-52E31D7615DC}" srcOrd="2" destOrd="0" presId="urn:microsoft.com/office/officeart/2018/2/layout/IconLabelList"/>
    <dgm:cxn modelId="{A23AF756-23AF-4ABC-A25B-0C588064607C}" type="presParOf" srcId="{D07D50CF-8153-4179-BF6A-5FEA0B4CC064}" destId="{3B12EB25-E251-4379-9C36-9D16BE7809E3}" srcOrd="1" destOrd="0" presId="urn:microsoft.com/office/officeart/2018/2/layout/IconLabelList"/>
    <dgm:cxn modelId="{E3AF0090-62C8-40FD-9AD9-616EE38CB5AC}" type="presParOf" srcId="{D07D50CF-8153-4179-BF6A-5FEA0B4CC064}" destId="{A22F176B-E378-4385-AC73-52EAD27ECD23}" srcOrd="2" destOrd="0" presId="urn:microsoft.com/office/officeart/2018/2/layout/IconLabelList"/>
    <dgm:cxn modelId="{BAB2DEF3-B19D-4ECC-8BFF-6E7AF1A8939E}" type="presParOf" srcId="{A22F176B-E378-4385-AC73-52EAD27ECD23}" destId="{DF7D0CBF-ADC2-41E1-9575-EE4978E3A43C}" srcOrd="0" destOrd="0" presId="urn:microsoft.com/office/officeart/2018/2/layout/IconLabelList"/>
    <dgm:cxn modelId="{EC6060D3-C700-4D3A-AAF5-2A947B2F6EB9}" type="presParOf" srcId="{A22F176B-E378-4385-AC73-52EAD27ECD23}" destId="{BFB6723D-36F4-400C-9209-C41C6FEFD69B}" srcOrd="1" destOrd="0" presId="urn:microsoft.com/office/officeart/2018/2/layout/IconLabelList"/>
    <dgm:cxn modelId="{3CADF427-9743-4652-8E59-9DF4644F9EF5}" type="presParOf" srcId="{A22F176B-E378-4385-AC73-52EAD27ECD23}" destId="{368265A2-CC1D-4C34-8DF0-F0A5BF31C9AD}" srcOrd="2" destOrd="0" presId="urn:microsoft.com/office/officeart/2018/2/layout/IconLabelList"/>
    <dgm:cxn modelId="{67C031E1-99F2-427B-91EB-F7213C96EE16}" type="presParOf" srcId="{D07D50CF-8153-4179-BF6A-5FEA0B4CC064}" destId="{495BBBFB-8B38-4AF1-83C2-666E5D6087EF}" srcOrd="3" destOrd="0" presId="urn:microsoft.com/office/officeart/2018/2/layout/IconLabelList"/>
    <dgm:cxn modelId="{4FD2BEFA-C953-41F5-99B3-8CAB8DB0FBF6}" type="presParOf" srcId="{D07D50CF-8153-4179-BF6A-5FEA0B4CC064}" destId="{F3723432-7167-4B9B-BEE4-3600651AC31B}" srcOrd="4" destOrd="0" presId="urn:microsoft.com/office/officeart/2018/2/layout/IconLabelList"/>
    <dgm:cxn modelId="{AA510748-79CD-4031-A789-BE5F11277CC1}" type="presParOf" srcId="{F3723432-7167-4B9B-BEE4-3600651AC31B}" destId="{95276417-A114-4B22-AF04-3CFA199EED7C}" srcOrd="0" destOrd="0" presId="urn:microsoft.com/office/officeart/2018/2/layout/IconLabelList"/>
    <dgm:cxn modelId="{E4ED8FD4-6BCB-4573-9753-12CA2244FD84}" type="presParOf" srcId="{F3723432-7167-4B9B-BEE4-3600651AC31B}" destId="{AC27EC8F-0FA7-4FDE-B2B0-13A12085C492}" srcOrd="1" destOrd="0" presId="urn:microsoft.com/office/officeart/2018/2/layout/IconLabelList"/>
    <dgm:cxn modelId="{27AE0B6B-DF4B-4216-AD94-9458689B148D}" type="presParOf" srcId="{F3723432-7167-4B9B-BEE4-3600651AC31B}" destId="{FD8B4CAC-7EF6-418C-B846-392A3E8D527F}" srcOrd="2" destOrd="0" presId="urn:microsoft.com/office/officeart/2018/2/layout/IconLabelList"/>
    <dgm:cxn modelId="{07192FCF-50D8-4F30-A622-BF8774C35038}" type="presParOf" srcId="{D07D50CF-8153-4179-BF6A-5FEA0B4CC064}" destId="{FE3DD74E-42F4-40BF-A0F3-093C57260E8F}" srcOrd="5" destOrd="0" presId="urn:microsoft.com/office/officeart/2018/2/layout/IconLabelList"/>
    <dgm:cxn modelId="{09AF1951-14F2-4D53-99F1-83B3673E3E55}" type="presParOf" srcId="{D07D50CF-8153-4179-BF6A-5FEA0B4CC064}" destId="{C446A414-42E0-4A78-9CEA-5CF396D57471}" srcOrd="6" destOrd="0" presId="urn:microsoft.com/office/officeart/2018/2/layout/IconLabelList"/>
    <dgm:cxn modelId="{027F8349-7A20-4401-A39E-33AB85993D1C}" type="presParOf" srcId="{C446A414-42E0-4A78-9CEA-5CF396D57471}" destId="{D7E0E4CB-B3A4-46FF-871E-65295533FA2E}" srcOrd="0" destOrd="0" presId="urn:microsoft.com/office/officeart/2018/2/layout/IconLabelList"/>
    <dgm:cxn modelId="{CADCDD75-8631-4FD2-9681-B86C2218C77B}" type="presParOf" srcId="{C446A414-42E0-4A78-9CEA-5CF396D57471}" destId="{CCDADB11-7C64-48DB-B06C-89B7C2CA3023}" srcOrd="1" destOrd="0" presId="urn:microsoft.com/office/officeart/2018/2/layout/IconLabelList"/>
    <dgm:cxn modelId="{FF86A4C3-5450-48AE-9FCB-43634F744E42}" type="presParOf" srcId="{C446A414-42E0-4A78-9CEA-5CF396D57471}" destId="{911128E3-80D2-41D3-8547-9F5BA1DF6224}"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9EFE8-FDED-438F-9A68-390F7E292F30}">
      <dsp:nvSpPr>
        <dsp:cNvPr id="0" name=""/>
        <dsp:cNvSpPr/>
      </dsp:nvSpPr>
      <dsp:spPr>
        <a:xfrm>
          <a:off x="1203995" y="250423"/>
          <a:ext cx="768076" cy="76807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F42C81-BA5B-402B-A07C-52E31D7615DC}">
      <dsp:nvSpPr>
        <dsp:cNvPr id="0" name=""/>
        <dsp:cNvSpPr/>
      </dsp:nvSpPr>
      <dsp:spPr>
        <a:xfrm>
          <a:off x="734615" y="1279580"/>
          <a:ext cx="1706835" cy="6827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Coffee/energy drinks and Exam Scores</a:t>
          </a:r>
        </a:p>
      </dsp:txBody>
      <dsp:txXfrm>
        <a:off x="734615" y="1279580"/>
        <a:ext cx="1706835" cy="682734"/>
      </dsp:txXfrm>
    </dsp:sp>
    <dsp:sp modelId="{DF7D0CBF-ADC2-41E1-9575-EE4978E3A43C}">
      <dsp:nvSpPr>
        <dsp:cNvPr id="0" name=""/>
        <dsp:cNvSpPr/>
      </dsp:nvSpPr>
      <dsp:spPr>
        <a:xfrm>
          <a:off x="3209528" y="250423"/>
          <a:ext cx="768076" cy="7680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8265A2-CC1D-4C34-8DF0-F0A5BF31C9AD}">
      <dsp:nvSpPr>
        <dsp:cNvPr id="0" name=""/>
        <dsp:cNvSpPr/>
      </dsp:nvSpPr>
      <dsp:spPr>
        <a:xfrm>
          <a:off x="2740148" y="1279580"/>
          <a:ext cx="1706835" cy="6827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Social media &amp; Anxiety</a:t>
          </a:r>
        </a:p>
      </dsp:txBody>
      <dsp:txXfrm>
        <a:off x="2740148" y="1279580"/>
        <a:ext cx="1706835" cy="682734"/>
      </dsp:txXfrm>
    </dsp:sp>
    <dsp:sp modelId="{95276417-A114-4B22-AF04-3CFA199EED7C}">
      <dsp:nvSpPr>
        <dsp:cNvPr id="0" name=""/>
        <dsp:cNvSpPr/>
      </dsp:nvSpPr>
      <dsp:spPr>
        <a:xfrm>
          <a:off x="1203995" y="2389023"/>
          <a:ext cx="768076" cy="76807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8B4CAC-7EF6-418C-B846-392A3E8D527F}">
      <dsp:nvSpPr>
        <dsp:cNvPr id="0" name=""/>
        <dsp:cNvSpPr/>
      </dsp:nvSpPr>
      <dsp:spPr>
        <a:xfrm>
          <a:off x="734615" y="3418179"/>
          <a:ext cx="1706835" cy="6827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Class attendance &amp; GPA</a:t>
          </a:r>
        </a:p>
      </dsp:txBody>
      <dsp:txXfrm>
        <a:off x="734615" y="3418179"/>
        <a:ext cx="1706835" cy="682734"/>
      </dsp:txXfrm>
    </dsp:sp>
    <dsp:sp modelId="{D7E0E4CB-B3A4-46FF-871E-65295533FA2E}">
      <dsp:nvSpPr>
        <dsp:cNvPr id="0" name=""/>
        <dsp:cNvSpPr/>
      </dsp:nvSpPr>
      <dsp:spPr>
        <a:xfrm>
          <a:off x="3209528" y="2389023"/>
          <a:ext cx="768076" cy="76807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1128E3-80D2-41D3-8547-9F5BA1DF6224}">
      <dsp:nvSpPr>
        <dsp:cNvPr id="0" name=""/>
        <dsp:cNvSpPr/>
      </dsp:nvSpPr>
      <dsp:spPr>
        <a:xfrm>
          <a:off x="2740148" y="3418179"/>
          <a:ext cx="1706835" cy="6827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Gym memberships &amp; Health</a:t>
          </a:r>
        </a:p>
      </dsp:txBody>
      <dsp:txXfrm>
        <a:off x="2740148" y="3418179"/>
        <a:ext cx="1706835" cy="682734"/>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4217E0-CFAF-434F-BD83-10C36C3775DB}" type="datetimeFigureOut">
              <a:rPr lang="en-US" smtClean="0"/>
              <a:t>1/13/2026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D6393D-F053-4FB7-96CB-D6879CE60A2E}" type="slidenum">
              <a:rPr lang="en-US" smtClean="0"/>
              <a:t>‹#›</a:t>
            </a:fld>
            <a:endParaRPr lang="en-US"/>
          </a:p>
        </p:txBody>
      </p:sp>
    </p:spTree>
    <p:extLst>
      <p:ext uri="{BB962C8B-B14F-4D97-AF65-F5344CB8AC3E}">
        <p14:creationId xmlns:p14="http://schemas.microsoft.com/office/powerpoint/2010/main" val="3192355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Explain that while correlation cannot establish causation, it can point researchers in the right direction. In this chapter we will look at why correlation cannot establish causation and how researchers can get closer to a causal case when experiments are not an option. </a:t>
            </a:r>
            <a:endParaRPr dirty="0"/>
          </a:p>
        </p:txBody>
      </p:sp>
      <p:sp>
        <p:nvSpPr>
          <p:cNvPr id="90" name="Google Shape;9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how the third variable may explain the relationship here. </a:t>
            </a:r>
          </a:p>
        </p:txBody>
      </p:sp>
      <p:sp>
        <p:nvSpPr>
          <p:cNvPr id="4" name="Slide Number Placeholder 3"/>
          <p:cNvSpPr>
            <a:spLocks noGrp="1"/>
          </p:cNvSpPr>
          <p:nvPr>
            <p:ph type="sldNum" sz="quarter" idx="5"/>
          </p:nvPr>
        </p:nvSpPr>
        <p:spPr/>
        <p:txBody>
          <a:bodyPr/>
          <a:lstStyle/>
          <a:p>
            <a:fld id="{47D6393D-F053-4FB7-96CB-D6879CE60A2E}" type="slidenum">
              <a:rPr lang="en-US" smtClean="0"/>
              <a:t>11</a:t>
            </a:fld>
            <a:endParaRPr lang="en-US"/>
          </a:p>
        </p:txBody>
      </p:sp>
    </p:spTree>
    <p:extLst>
      <p:ext uri="{BB962C8B-B14F-4D97-AF65-F5344CB8AC3E}">
        <p14:creationId xmlns:p14="http://schemas.microsoft.com/office/powerpoint/2010/main" val="297117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correlational research, we can strengthen internal validity by controlling for third variables or conducting longitudinal research. </a:t>
            </a:r>
          </a:p>
          <a:p>
            <a:endParaRPr lang="en-US" dirty="0"/>
          </a:p>
          <a:p>
            <a:r>
              <a:rPr lang="en-US" dirty="0"/>
              <a:t>Both attack the limitations of correlations directly. </a:t>
            </a:r>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a:extLst>
            <a:ext uri="{FF2B5EF4-FFF2-40B4-BE49-F238E27FC236}">
              <a16:creationId xmlns:a16="http://schemas.microsoft.com/office/drawing/2014/main" id="{1B9C409E-19E4-5FB7-088A-BEEFDD1EC21A}"/>
            </a:ext>
          </a:extLst>
        </p:cNvPr>
        <p:cNvGrpSpPr/>
        <p:nvPr/>
      </p:nvGrpSpPr>
      <p:grpSpPr>
        <a:xfrm>
          <a:off x="0" y="0"/>
          <a:ext cx="0" cy="0"/>
          <a:chOff x="0" y="0"/>
          <a:chExt cx="0" cy="0"/>
        </a:xfrm>
      </p:grpSpPr>
      <p:sp>
        <p:nvSpPr>
          <p:cNvPr id="126" name="Google Shape;126;p4:notes">
            <a:extLst>
              <a:ext uri="{FF2B5EF4-FFF2-40B4-BE49-F238E27FC236}">
                <a16:creationId xmlns:a16="http://schemas.microsoft.com/office/drawing/2014/main" id="{5B83DC15-40DB-E59E-82E1-3938A71B3BF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4:notes">
            <a:extLst>
              <a:ext uri="{FF2B5EF4-FFF2-40B4-BE49-F238E27FC236}">
                <a16:creationId xmlns:a16="http://schemas.microsoft.com/office/drawing/2014/main" id="{9C7A4234-D635-5C90-C7B7-39B5A1C8295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02686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8" name="Google Shape;17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7" name="Google Shape;20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5" name="Google Shape;22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Correlation =</a:t>
            </a:r>
            <a:r>
              <a:rPr lang="en-US" baseline="0" dirty="0"/>
              <a:t> .66</a:t>
            </a:r>
          </a:p>
          <a:p>
            <a:endParaRPr lang="en-US" baseline="0" dirty="0"/>
          </a:p>
          <a:p>
            <a:r>
              <a:rPr lang="en-US" baseline="0" dirty="0"/>
              <a:t>Spurious correlations </a:t>
            </a:r>
            <a:endParaRPr lang="en-US" dirty="0"/>
          </a:p>
        </p:txBody>
      </p:sp>
      <p:sp>
        <p:nvSpPr>
          <p:cNvPr id="4" name="Slide Number Placeholder 3"/>
          <p:cNvSpPr>
            <a:spLocks noGrp="1"/>
          </p:cNvSpPr>
          <p:nvPr>
            <p:ph type="sldNum" sz="quarter" idx="10"/>
          </p:nvPr>
        </p:nvSpPr>
        <p:spPr/>
        <p:txBody>
          <a:bodyPr/>
          <a:lstStyle/>
          <a:p>
            <a:fld id="{94BD3F1F-B4AB-4395-B72F-BAB3041F1BA0}" type="slidenum">
              <a:rPr lang="en-US" smtClean="0"/>
              <a:t>5</a:t>
            </a:fld>
            <a:endParaRPr lang="en-US"/>
          </a:p>
        </p:txBody>
      </p:sp>
    </p:spTree>
    <p:extLst>
      <p:ext uri="{BB962C8B-B14F-4D97-AF65-F5344CB8AC3E}">
        <p14:creationId xmlns:p14="http://schemas.microsoft.com/office/powerpoint/2010/main" val="1012130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Correlation = .94</a:t>
            </a:r>
          </a:p>
          <a:p>
            <a:endParaRPr lang="en-US" dirty="0"/>
          </a:p>
        </p:txBody>
      </p:sp>
      <p:sp>
        <p:nvSpPr>
          <p:cNvPr id="4" name="Slide Number Placeholder 3"/>
          <p:cNvSpPr>
            <a:spLocks noGrp="1"/>
          </p:cNvSpPr>
          <p:nvPr>
            <p:ph type="sldNum" sz="quarter" idx="10"/>
          </p:nvPr>
        </p:nvSpPr>
        <p:spPr/>
        <p:txBody>
          <a:bodyPr/>
          <a:lstStyle/>
          <a:p>
            <a:fld id="{94BD3F1F-B4AB-4395-B72F-BAB3041F1BA0}" type="slidenum">
              <a:rPr lang="en-US" smtClean="0"/>
              <a:t>6</a:t>
            </a:fld>
            <a:endParaRPr lang="en-US"/>
          </a:p>
        </p:txBody>
      </p:sp>
    </p:spTree>
    <p:extLst>
      <p:ext uri="{BB962C8B-B14F-4D97-AF65-F5344CB8AC3E}">
        <p14:creationId xmlns:p14="http://schemas.microsoft.com/office/powerpoint/2010/main" val="17595115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BD3F1F-B4AB-4395-B72F-BAB3041F1BA0}" type="slidenum">
              <a:rPr lang="en-US"/>
              <a:t>7</a:t>
            </a:fld>
            <a:endParaRPr lang="en-US"/>
          </a:p>
        </p:txBody>
      </p:sp>
    </p:spTree>
    <p:extLst>
      <p:ext uri="{BB962C8B-B14F-4D97-AF65-F5344CB8AC3E}">
        <p14:creationId xmlns:p14="http://schemas.microsoft.com/office/powerpoint/2010/main" val="391727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a:extLst>
            <a:ext uri="{FF2B5EF4-FFF2-40B4-BE49-F238E27FC236}">
              <a16:creationId xmlns:a16="http://schemas.microsoft.com/office/drawing/2014/main" id="{FAC64B9E-85C2-8B9A-B0FA-F4D222CBFF6F}"/>
            </a:ext>
          </a:extLst>
        </p:cNvPr>
        <p:cNvGrpSpPr/>
        <p:nvPr/>
      </p:nvGrpSpPr>
      <p:grpSpPr>
        <a:xfrm>
          <a:off x="0" y="0"/>
          <a:ext cx="0" cy="0"/>
          <a:chOff x="0" y="0"/>
          <a:chExt cx="0" cy="0"/>
        </a:xfrm>
      </p:grpSpPr>
      <p:sp>
        <p:nvSpPr>
          <p:cNvPr id="114" name="Google Shape;114;p4:notes">
            <a:extLst>
              <a:ext uri="{FF2B5EF4-FFF2-40B4-BE49-F238E27FC236}">
                <a16:creationId xmlns:a16="http://schemas.microsoft.com/office/drawing/2014/main" id="{14243F85-00EA-F42D-96D6-CC33610A8F9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4:notes">
            <a:extLst>
              <a:ext uri="{FF2B5EF4-FFF2-40B4-BE49-F238E27FC236}">
                <a16:creationId xmlns:a16="http://schemas.microsoft.com/office/drawing/2014/main" id="{82497F85-C4AD-656F-C33D-312E847F137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1626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hypotheses or ask students to explain them. </a:t>
            </a:r>
          </a:p>
          <a:p>
            <a:endParaRPr lang="en-US" dirty="0"/>
          </a:p>
          <a:p>
            <a:r>
              <a:rPr lang="en-US" dirty="0"/>
              <a:t>Why can’t we conclude that violent video games cause violent behavior?</a:t>
            </a:r>
          </a:p>
        </p:txBody>
      </p:sp>
      <p:sp>
        <p:nvSpPr>
          <p:cNvPr id="4" name="Slide Number Placeholder 3"/>
          <p:cNvSpPr>
            <a:spLocks noGrp="1"/>
          </p:cNvSpPr>
          <p:nvPr>
            <p:ph type="sldNum" sz="quarter" idx="5"/>
          </p:nvPr>
        </p:nvSpPr>
        <p:spPr/>
        <p:txBody>
          <a:bodyPr/>
          <a:lstStyle/>
          <a:p>
            <a:fld id="{47D6393D-F053-4FB7-96CB-D6879CE60A2E}" type="slidenum">
              <a:rPr lang="en-US" smtClean="0"/>
              <a:t>9</a:t>
            </a:fld>
            <a:endParaRPr lang="en-US"/>
          </a:p>
        </p:txBody>
      </p:sp>
    </p:spTree>
    <p:extLst>
      <p:ext uri="{BB962C8B-B14F-4D97-AF65-F5344CB8AC3E}">
        <p14:creationId xmlns:p14="http://schemas.microsoft.com/office/powerpoint/2010/main" val="2368718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a:extLst>
            <a:ext uri="{FF2B5EF4-FFF2-40B4-BE49-F238E27FC236}">
              <a16:creationId xmlns:a16="http://schemas.microsoft.com/office/drawing/2014/main" id="{DC4DF3E5-42FE-1F6F-3C8E-0FBDCDC9CDBE}"/>
            </a:ext>
          </a:extLst>
        </p:cNvPr>
        <p:cNvGrpSpPr/>
        <p:nvPr/>
      </p:nvGrpSpPr>
      <p:grpSpPr>
        <a:xfrm>
          <a:off x="0" y="0"/>
          <a:ext cx="0" cy="0"/>
          <a:chOff x="0" y="0"/>
          <a:chExt cx="0" cy="0"/>
        </a:xfrm>
      </p:grpSpPr>
      <p:sp>
        <p:nvSpPr>
          <p:cNvPr id="114" name="Google Shape;114;p4:notes">
            <a:extLst>
              <a:ext uri="{FF2B5EF4-FFF2-40B4-BE49-F238E27FC236}">
                <a16:creationId xmlns:a16="http://schemas.microsoft.com/office/drawing/2014/main" id="{CDC37185-E1AE-CD2A-1FF1-9FD0C31FB1B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4:notes">
            <a:extLst>
              <a:ext uri="{FF2B5EF4-FFF2-40B4-BE49-F238E27FC236}">
                <a16:creationId xmlns:a16="http://schemas.microsoft.com/office/drawing/2014/main" id="{E566C9E5-03F6-8524-911E-0C241657388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96752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80FBD-0C7D-1031-A732-28302F6740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CFEF513-64E7-58CD-0D92-DABE96A902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3A7B3DB-85D7-56E2-84BC-748B5D3225AA}"/>
              </a:ext>
            </a:extLst>
          </p:cNvPr>
          <p:cNvSpPr>
            <a:spLocks noGrp="1"/>
          </p:cNvSpPr>
          <p:nvPr>
            <p:ph type="dt" sz="half" idx="10"/>
          </p:nvPr>
        </p:nvSpPr>
        <p:spPr/>
        <p:txBody>
          <a:bodyPr/>
          <a:lstStyle/>
          <a:p>
            <a:fld id="{0DAF61AA-5A98-4049-A93E-477E5505141A}" type="datetimeFigureOut">
              <a:rPr lang="en-US" smtClean="0"/>
              <a:t>1/13/2026</a:t>
            </a:fld>
            <a:endParaRPr lang="en-US" dirty="0"/>
          </a:p>
        </p:txBody>
      </p:sp>
      <p:sp>
        <p:nvSpPr>
          <p:cNvPr id="5" name="Footer Placeholder 4">
            <a:extLst>
              <a:ext uri="{FF2B5EF4-FFF2-40B4-BE49-F238E27FC236}">
                <a16:creationId xmlns:a16="http://schemas.microsoft.com/office/drawing/2014/main" id="{61464CC2-65C5-EEE0-E2B5-D61D694FAC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8DC033-D71B-314E-E9E7-6C3C1DAB863F}"/>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332185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4EFD1-AC58-CA54-464B-5657781C1D9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6CAC2B8-9228-C549-6E2F-9DC2EA3B398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96B61B-1E3C-B222-308F-20A817609FA0}"/>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5" name="Footer Placeholder 4">
            <a:extLst>
              <a:ext uri="{FF2B5EF4-FFF2-40B4-BE49-F238E27FC236}">
                <a16:creationId xmlns:a16="http://schemas.microsoft.com/office/drawing/2014/main" id="{8E424B2C-9E81-F11F-D659-216D01E45F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300AF9-433D-5E4B-FF16-4F79AD89FDF3}"/>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038919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E05115-FA54-22AD-B5E5-65BC9EE5EA1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3CACABD-0B87-5A01-4C5E-0204A974856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FF1E46-BB5F-49C9-7D04-ABFB8C005C1A}"/>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5" name="Footer Placeholder 4">
            <a:extLst>
              <a:ext uri="{FF2B5EF4-FFF2-40B4-BE49-F238E27FC236}">
                <a16:creationId xmlns:a16="http://schemas.microsoft.com/office/drawing/2014/main" id="{A30BD0C7-4391-8980-84F6-4AE0C5E168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505545-A280-7A47-53C7-6D5EA33CD962}"/>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699189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8471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293DC-7B92-AA01-82CE-C7886D14F2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3C9EA7-0AE0-4AA1-762C-9CE9DF1DEC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F04262-EA3D-29CC-A67B-38B97787F52F}"/>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5" name="Footer Placeholder 4">
            <a:extLst>
              <a:ext uri="{FF2B5EF4-FFF2-40B4-BE49-F238E27FC236}">
                <a16:creationId xmlns:a16="http://schemas.microsoft.com/office/drawing/2014/main" id="{DDC00011-EC36-C470-F796-94ACF14F6F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CB0D75-2968-0CE3-5FCE-63245203D56A}"/>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458159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CAD18-807D-E54D-BC3D-239BEF22C3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849C58D-66BE-9BE2-5944-85DCE75658E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600258-0D7A-2F4E-DBE6-CF9644DDCF38}"/>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5" name="Footer Placeholder 4">
            <a:extLst>
              <a:ext uri="{FF2B5EF4-FFF2-40B4-BE49-F238E27FC236}">
                <a16:creationId xmlns:a16="http://schemas.microsoft.com/office/drawing/2014/main" id="{72863FD1-77A5-FF7D-03A9-1EE60EC9CF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A27954-8133-304B-1B29-6367EE7F2704}"/>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939613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009F8-0F01-2E85-40E5-6F2FCAFD63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822930-78A5-46EB-FFDF-ACC1281D2B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0AD91D8-9D5F-C3CC-812B-9AF6B05F366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F8839E-0116-C007-54E0-A1EAEE4F2455}"/>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6" name="Footer Placeholder 5">
            <a:extLst>
              <a:ext uri="{FF2B5EF4-FFF2-40B4-BE49-F238E27FC236}">
                <a16:creationId xmlns:a16="http://schemas.microsoft.com/office/drawing/2014/main" id="{16A8EDC1-9218-AF58-1814-ECA4B5B60C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AC27D5-541A-2D2B-DB74-464C4633032E}"/>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33603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14A71-2927-23FC-5F73-72957CF3340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549D731-A426-6E45-EEEE-F5874C98A8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BD72FDD-0200-3CCF-0693-9B66DA6C224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DB90A95-A53D-67A2-C805-E82F2B86C3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3E0E95-B0EA-1912-D53F-44015BDEB0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100FCE-E172-35D3-2B00-ACBB0E4032A9}"/>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8" name="Footer Placeholder 7">
            <a:extLst>
              <a:ext uri="{FF2B5EF4-FFF2-40B4-BE49-F238E27FC236}">
                <a16:creationId xmlns:a16="http://schemas.microsoft.com/office/drawing/2014/main" id="{FCD10E9F-C846-391B-2F2D-CFE43D1D27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C51A77C-E595-1C6A-99B8-44E3BAB4B58A}"/>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276422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35021-2756-063E-5D76-878D255A8C8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3266E4-2784-559D-143E-0D5539C3FCA2}"/>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4" name="Footer Placeholder 3">
            <a:extLst>
              <a:ext uri="{FF2B5EF4-FFF2-40B4-BE49-F238E27FC236}">
                <a16:creationId xmlns:a16="http://schemas.microsoft.com/office/drawing/2014/main" id="{C8F9A59E-CC3E-4367-235B-065BDDADD43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6EFF592-8678-F8E5-84EF-FCF79ECA5B70}"/>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537071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C2786D-BA96-C6DA-A41E-7B91617D1114}"/>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3" name="Footer Placeholder 2">
            <a:extLst>
              <a:ext uri="{FF2B5EF4-FFF2-40B4-BE49-F238E27FC236}">
                <a16:creationId xmlns:a16="http://schemas.microsoft.com/office/drawing/2014/main" id="{2A1EBDC5-3DFD-B2EC-A6A9-E81D3DEDBC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D95EF7-E0EE-BD84-7C6A-A19620C37580}"/>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4069940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7D0E-2B31-F6A7-408A-074D35503B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E537580-68C7-CFCF-269A-022C821483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756A84-C1C3-C4D7-8F7C-D5D27DF5A7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1D11D0-03D0-F203-FC0E-5D0707BFDA86}"/>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6" name="Footer Placeholder 5">
            <a:extLst>
              <a:ext uri="{FF2B5EF4-FFF2-40B4-BE49-F238E27FC236}">
                <a16:creationId xmlns:a16="http://schemas.microsoft.com/office/drawing/2014/main" id="{57885DD2-436D-6C13-B14F-3A3E741909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D677F1-7FAD-4362-68C0-CFC8104675C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796867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44A80-8BCE-5E74-B3E8-F026631E98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8B1F31-4428-1C0A-87E8-1DAA253431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07B151-68AD-B70C-79DA-F5F945D654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BF995-5E14-AC43-ED3C-B691B047E8B5}"/>
              </a:ext>
            </a:extLst>
          </p:cNvPr>
          <p:cNvSpPr>
            <a:spLocks noGrp="1"/>
          </p:cNvSpPr>
          <p:nvPr>
            <p:ph type="dt" sz="half" idx="10"/>
          </p:nvPr>
        </p:nvSpPr>
        <p:spPr/>
        <p:txBody>
          <a:bodyPr/>
          <a:lstStyle/>
          <a:p>
            <a:fld id="{0DAF61AA-5A98-4049-A93E-477E5505141A}" type="datetimeFigureOut">
              <a:rPr lang="en-US" smtClean="0"/>
              <a:t>1/13/2026</a:t>
            </a:fld>
            <a:endParaRPr lang="en-US"/>
          </a:p>
        </p:txBody>
      </p:sp>
      <p:sp>
        <p:nvSpPr>
          <p:cNvPr id="6" name="Footer Placeholder 5">
            <a:extLst>
              <a:ext uri="{FF2B5EF4-FFF2-40B4-BE49-F238E27FC236}">
                <a16:creationId xmlns:a16="http://schemas.microsoft.com/office/drawing/2014/main" id="{43B72421-61F1-D6D4-30CD-6F7E94D12D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5FE0F8-47D9-1517-C195-B66F64A0488C}"/>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647857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07DE7D-73B9-087A-BD03-B950FA545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273906-0778-29C4-0F1D-13E44B26C8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1719BA-E84E-BC67-4718-00577C49EB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DAF61AA-5A98-4049-A93E-477E5505141A}" type="datetimeFigureOut">
              <a:rPr lang="en-US" smtClean="0"/>
              <a:pPr/>
              <a:t>1/13/2026</a:t>
            </a:fld>
            <a:endParaRPr lang="en-US" dirty="0"/>
          </a:p>
        </p:txBody>
      </p:sp>
      <p:sp>
        <p:nvSpPr>
          <p:cNvPr id="5" name="Footer Placeholder 4">
            <a:extLst>
              <a:ext uri="{FF2B5EF4-FFF2-40B4-BE49-F238E27FC236}">
                <a16:creationId xmlns:a16="http://schemas.microsoft.com/office/drawing/2014/main" id="{42BE1ACF-656D-A3F0-A93C-A9FA11EE21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D8831BE-8D4E-1DCA-2E45-DA034634D7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3B850FF-6169-4056-8077-06FFA93A5366}" type="slidenum">
              <a:rPr lang="en-US" smtClean="0"/>
              <a:pPr/>
              <a:t>‹#›</a:t>
            </a:fld>
            <a:endParaRPr lang="en-US"/>
          </a:p>
        </p:txBody>
      </p:sp>
    </p:spTree>
    <p:extLst>
      <p:ext uri="{BB962C8B-B14F-4D97-AF65-F5344CB8AC3E}">
        <p14:creationId xmlns:p14="http://schemas.microsoft.com/office/powerpoint/2010/main" val="2338395998"/>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23.png"/><Relationship Id="rId7"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lbODqslc4T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E93F5-A1DF-D1A0-0596-D74149DBD270}"/>
              </a:ext>
            </a:extLst>
          </p:cNvPr>
          <p:cNvSpPr>
            <a:spLocks noGrp="1"/>
          </p:cNvSpPr>
          <p:nvPr>
            <p:ph type="ctrTitle"/>
          </p:nvPr>
        </p:nvSpPr>
        <p:spPr>
          <a:xfrm>
            <a:off x="1005653" y="744909"/>
            <a:ext cx="5797883" cy="3155419"/>
          </a:xfrm>
        </p:spPr>
        <p:txBody>
          <a:bodyPr anchor="b">
            <a:normAutofit/>
          </a:bodyPr>
          <a:lstStyle/>
          <a:p>
            <a:pPr algn="l"/>
            <a:r>
              <a:rPr lang="en-US" sz="5400" dirty="0">
                <a:solidFill>
                  <a:srgbClr val="2E5090"/>
                </a:solidFill>
              </a:rPr>
              <a:t>Chapter 6: Causal Inference</a:t>
            </a:r>
          </a:p>
        </p:txBody>
      </p:sp>
      <p:pic>
        <p:nvPicPr>
          <p:cNvPr id="4" name="Picture 3">
            <a:extLst>
              <a:ext uri="{FF2B5EF4-FFF2-40B4-BE49-F238E27FC236}">
                <a16:creationId xmlns:a16="http://schemas.microsoft.com/office/drawing/2014/main" id="{8B867A70-CA29-842E-7D1E-27E39C05A1F8}"/>
              </a:ext>
            </a:extLst>
          </p:cNvPr>
          <p:cNvPicPr>
            <a:picLocks noChangeAspect="1"/>
          </p:cNvPicPr>
          <p:nvPr/>
        </p:nvPicPr>
        <p:blipFill>
          <a:blip r:embed="rId2"/>
          <a:srcRect l="31986" r="9648" b="-1"/>
          <a:stretch>
            <a:fillRect/>
          </a:stretch>
        </p:blipFill>
        <p:spPr>
          <a:xfrm>
            <a:off x="7188594" y="10"/>
            <a:ext cx="5003406" cy="6857990"/>
          </a:xfrm>
          <a:prstGeom prst="rect">
            <a:avLst/>
          </a:prstGeom>
        </p:spPr>
      </p:pic>
    </p:spTree>
    <p:extLst>
      <p:ext uri="{BB962C8B-B14F-4D97-AF65-F5344CB8AC3E}">
        <p14:creationId xmlns:p14="http://schemas.microsoft.com/office/powerpoint/2010/main" val="2604613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
          <a:extLst>
            <a:ext uri="{FF2B5EF4-FFF2-40B4-BE49-F238E27FC236}">
              <a16:creationId xmlns:a16="http://schemas.microsoft.com/office/drawing/2014/main" id="{459D1081-C24F-01F4-AC93-415ECD7A15DF}"/>
            </a:ext>
          </a:extLst>
        </p:cNvPr>
        <p:cNvGrpSpPr/>
        <p:nvPr/>
      </p:nvGrpSpPr>
      <p:grpSpPr>
        <a:xfrm>
          <a:off x="0" y="0"/>
          <a:ext cx="0" cy="0"/>
          <a:chOff x="0" y="0"/>
          <a:chExt cx="0" cy="0"/>
        </a:xfrm>
      </p:grpSpPr>
      <p:pic>
        <p:nvPicPr>
          <p:cNvPr id="118" name="Google Shape;118;p16" descr="image.png">
            <a:extLst>
              <a:ext uri="{FF2B5EF4-FFF2-40B4-BE49-F238E27FC236}">
                <a16:creationId xmlns:a16="http://schemas.microsoft.com/office/drawing/2014/main" id="{14A3D64B-B4D5-431B-004C-A0E92EDED8AD}"/>
              </a:ext>
            </a:extLst>
          </p:cNvPr>
          <p:cNvPicPr preferRelativeResize="0"/>
          <p:nvPr/>
        </p:nvPicPr>
        <p:blipFill rotWithShape="1">
          <a:blip r:embed="rId3">
            <a:alphaModFix/>
          </a:blip>
          <a:srcRect/>
          <a:stretch/>
        </p:blipFill>
        <p:spPr>
          <a:xfrm>
            <a:off x="381000" y="1428750"/>
            <a:ext cx="5524500" cy="5048250"/>
          </a:xfrm>
          <a:prstGeom prst="rect">
            <a:avLst/>
          </a:prstGeom>
          <a:noFill/>
          <a:ln>
            <a:noFill/>
          </a:ln>
        </p:spPr>
      </p:pic>
      <p:sp>
        <p:nvSpPr>
          <p:cNvPr id="120" name="Google Shape;120;p16">
            <a:extLst>
              <a:ext uri="{FF2B5EF4-FFF2-40B4-BE49-F238E27FC236}">
                <a16:creationId xmlns:a16="http://schemas.microsoft.com/office/drawing/2014/main" id="{61336EE6-B078-2948-D71A-43D34F4FB3E6}"/>
              </a:ext>
            </a:extLst>
          </p:cNvPr>
          <p:cNvSpPr txBox="1"/>
          <p:nvPr/>
        </p:nvSpPr>
        <p:spPr>
          <a:xfrm>
            <a:off x="676275" y="1935748"/>
            <a:ext cx="5180647" cy="369332"/>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400" b="1" i="0" u="none" strike="noStrike" cap="none" dirty="0">
                <a:solidFill>
                  <a:schemeClr val="tx2">
                    <a:lumMod val="25000"/>
                    <a:lumOff val="75000"/>
                  </a:schemeClr>
                </a:solidFill>
                <a:latin typeface="Merriweather"/>
                <a:ea typeface="Merriweather"/>
                <a:cs typeface="Merriweather"/>
                <a:sym typeface="Merriweather"/>
              </a:rPr>
              <a:t>1. The Directionality Problem</a:t>
            </a:r>
            <a:endParaRPr sz="3200" dirty="0">
              <a:solidFill>
                <a:schemeClr val="tx2">
                  <a:lumMod val="25000"/>
                  <a:lumOff val="75000"/>
                </a:schemeClr>
              </a:solidFill>
            </a:endParaRPr>
          </a:p>
        </p:txBody>
      </p:sp>
      <p:sp>
        <p:nvSpPr>
          <p:cNvPr id="121" name="Google Shape;121;p16">
            <a:extLst>
              <a:ext uri="{FF2B5EF4-FFF2-40B4-BE49-F238E27FC236}">
                <a16:creationId xmlns:a16="http://schemas.microsoft.com/office/drawing/2014/main" id="{B9F69C11-EFBA-1E6F-0243-B99EF3B21A5E}"/>
              </a:ext>
            </a:extLst>
          </p:cNvPr>
          <p:cNvSpPr txBox="1"/>
          <p:nvPr/>
        </p:nvSpPr>
        <p:spPr>
          <a:xfrm>
            <a:off x="676275" y="2908157"/>
            <a:ext cx="4933950" cy="1477328"/>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000" b="0" i="0" u="none" strike="noStrike" cap="none" dirty="0">
                <a:solidFill>
                  <a:schemeClr val="tx2">
                    <a:lumMod val="25000"/>
                    <a:lumOff val="75000"/>
                  </a:schemeClr>
                </a:solidFill>
                <a:latin typeface="DM Sans"/>
                <a:ea typeface="DM Sans"/>
                <a:cs typeface="DM Sans"/>
                <a:sym typeface="DM Sans"/>
              </a:rPr>
              <a:t>When two variables are correlated, it is often unclear which variable influences the other.</a:t>
            </a:r>
            <a:endParaRPr sz="3200" dirty="0">
              <a:solidFill>
                <a:schemeClr val="tx2">
                  <a:lumMod val="25000"/>
                  <a:lumOff val="75000"/>
                </a:schemeClr>
              </a:solidFill>
            </a:endParaRPr>
          </a:p>
        </p:txBody>
      </p:sp>
      <p:sp>
        <p:nvSpPr>
          <p:cNvPr id="122" name="Google Shape;122;p16">
            <a:extLst>
              <a:ext uri="{FF2B5EF4-FFF2-40B4-BE49-F238E27FC236}">
                <a16:creationId xmlns:a16="http://schemas.microsoft.com/office/drawing/2014/main" id="{2AF83C45-D52A-F378-4E22-D4D774FD57AC}"/>
              </a:ext>
            </a:extLst>
          </p:cNvPr>
          <p:cNvSpPr txBox="1"/>
          <p:nvPr/>
        </p:nvSpPr>
        <p:spPr>
          <a:xfrm>
            <a:off x="676275" y="4988562"/>
            <a:ext cx="4933950" cy="590931"/>
          </a:xfrm>
          <a:prstGeom prst="rect">
            <a:avLst/>
          </a:prstGeom>
          <a:noFill/>
          <a:ln>
            <a:noFill/>
          </a:ln>
        </p:spPr>
        <p:txBody>
          <a:bodyPr spcFirstLastPara="1" wrap="square" lIns="0" tIns="0" rIns="0" bIns="0" anchor="t" anchorCtr="0">
            <a:spAutoFit/>
          </a:bodyPr>
          <a:lstStyle/>
          <a:p>
            <a:pPr marL="0" marR="0" lvl="0" indent="0" algn="ctr" rtl="0">
              <a:lnSpc>
                <a:spcPct val="159944"/>
              </a:lnSpc>
              <a:spcBef>
                <a:spcPts val="0"/>
              </a:spcBef>
              <a:spcAft>
                <a:spcPts val="0"/>
              </a:spcAft>
              <a:buNone/>
            </a:pPr>
            <a:r>
              <a:rPr lang="en-US" sz="2400" b="1" i="0" u="none" strike="noStrike" cap="none" dirty="0">
                <a:solidFill>
                  <a:schemeClr val="tx2">
                    <a:lumMod val="25000"/>
                    <a:lumOff val="75000"/>
                  </a:schemeClr>
                </a:solidFill>
                <a:latin typeface="DM Sans"/>
                <a:ea typeface="DM Sans"/>
                <a:cs typeface="DM Sans"/>
                <a:sym typeface="DM Sans"/>
              </a:rPr>
              <a:t>A → B</a:t>
            </a:r>
            <a:r>
              <a:rPr lang="en-US" sz="2400" b="0" i="0" u="none" strike="noStrike" cap="none" dirty="0">
                <a:solidFill>
                  <a:schemeClr val="tx2">
                    <a:lumMod val="25000"/>
                    <a:lumOff val="75000"/>
                  </a:schemeClr>
                </a:solidFill>
                <a:latin typeface="DM Sans"/>
                <a:ea typeface="DM Sans"/>
                <a:cs typeface="DM Sans"/>
                <a:sym typeface="DM Sans"/>
              </a:rPr>
              <a:t> or </a:t>
            </a:r>
            <a:r>
              <a:rPr lang="en-US" sz="2400" b="1" i="0" u="none" strike="noStrike" cap="none" dirty="0">
                <a:solidFill>
                  <a:schemeClr val="tx2">
                    <a:lumMod val="25000"/>
                    <a:lumOff val="75000"/>
                  </a:schemeClr>
                </a:solidFill>
                <a:latin typeface="DM Sans"/>
                <a:ea typeface="DM Sans"/>
                <a:cs typeface="DM Sans"/>
                <a:sym typeface="DM Sans"/>
              </a:rPr>
              <a:t>B → A</a:t>
            </a:r>
            <a:r>
              <a:rPr lang="en-US" sz="2400" b="0" i="0" u="none" strike="noStrike" cap="none" dirty="0">
                <a:solidFill>
                  <a:schemeClr val="tx2">
                    <a:lumMod val="25000"/>
                    <a:lumOff val="75000"/>
                  </a:schemeClr>
                </a:solidFill>
                <a:latin typeface="DM Sans"/>
                <a:ea typeface="DM Sans"/>
                <a:cs typeface="DM Sans"/>
                <a:sym typeface="DM Sans"/>
              </a:rPr>
              <a:t>?</a:t>
            </a:r>
            <a:endParaRPr sz="2400" dirty="0">
              <a:solidFill>
                <a:schemeClr val="tx2">
                  <a:lumMod val="25000"/>
                  <a:lumOff val="75000"/>
                </a:schemeClr>
              </a:solidFill>
            </a:endParaRPr>
          </a:p>
        </p:txBody>
      </p:sp>
      <p:sp>
        <p:nvSpPr>
          <p:cNvPr id="126" name="Google Shape;126;p16">
            <a:extLst>
              <a:ext uri="{FF2B5EF4-FFF2-40B4-BE49-F238E27FC236}">
                <a16:creationId xmlns:a16="http://schemas.microsoft.com/office/drawing/2014/main" id="{E27EF3A8-F18D-72A6-C735-DC352B66DA05}"/>
              </a:ext>
            </a:extLst>
          </p:cNvPr>
          <p:cNvSpPr txBox="1"/>
          <p:nvPr/>
        </p:nvSpPr>
        <p:spPr>
          <a:xfrm>
            <a:off x="381000" y="381000"/>
            <a:ext cx="11811000" cy="571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i="0" u="none" strike="noStrike" cap="none" dirty="0">
                <a:solidFill>
                  <a:srgbClr val="005088"/>
                </a:solidFill>
                <a:latin typeface="Merriweather"/>
                <a:ea typeface="Merriweather"/>
                <a:cs typeface="Merriweather"/>
                <a:sym typeface="Merriweather"/>
              </a:rPr>
              <a:t>Why Correlations </a:t>
            </a:r>
            <a:r>
              <a:rPr lang="en-US" sz="3600" b="1" dirty="0">
                <a:solidFill>
                  <a:srgbClr val="005088"/>
                </a:solidFill>
                <a:latin typeface="Merriweather"/>
                <a:ea typeface="Merriweather"/>
                <a:cs typeface="Merriweather"/>
                <a:sym typeface="Merriweather"/>
              </a:rPr>
              <a:t>Cannot Show Causation</a:t>
            </a:r>
            <a:endParaRPr dirty="0"/>
          </a:p>
        </p:txBody>
      </p:sp>
      <p:grpSp>
        <p:nvGrpSpPr>
          <p:cNvPr id="3" name="Group 2">
            <a:extLst>
              <a:ext uri="{FF2B5EF4-FFF2-40B4-BE49-F238E27FC236}">
                <a16:creationId xmlns:a16="http://schemas.microsoft.com/office/drawing/2014/main" id="{FC2912DA-2CFE-18C0-D710-76048DA654AB}"/>
              </a:ext>
            </a:extLst>
          </p:cNvPr>
          <p:cNvGrpSpPr/>
          <p:nvPr/>
        </p:nvGrpSpPr>
        <p:grpSpPr>
          <a:xfrm>
            <a:off x="6286500" y="1428750"/>
            <a:ext cx="5524500" cy="5048250"/>
            <a:chOff x="6286500" y="1428750"/>
            <a:chExt cx="5524500" cy="5048250"/>
          </a:xfrm>
        </p:grpSpPr>
        <p:pic>
          <p:nvPicPr>
            <p:cNvPr id="4" name="Google Shape;119;p16" descr="image.png">
              <a:extLst>
                <a:ext uri="{FF2B5EF4-FFF2-40B4-BE49-F238E27FC236}">
                  <a16:creationId xmlns:a16="http://schemas.microsoft.com/office/drawing/2014/main" id="{5D7A69DD-4FC0-2532-831E-22A30FC91A95}"/>
                </a:ext>
              </a:extLst>
            </p:cNvPr>
            <p:cNvPicPr preferRelativeResize="0"/>
            <p:nvPr/>
          </p:nvPicPr>
          <p:blipFill rotWithShape="1">
            <a:blip r:embed="rId3">
              <a:alphaModFix/>
            </a:blip>
            <a:srcRect/>
            <a:stretch/>
          </p:blipFill>
          <p:spPr>
            <a:xfrm>
              <a:off x="6286500" y="1428750"/>
              <a:ext cx="5524500" cy="5048250"/>
            </a:xfrm>
            <a:prstGeom prst="rect">
              <a:avLst/>
            </a:prstGeom>
            <a:noFill/>
            <a:ln>
              <a:noFill/>
            </a:ln>
          </p:spPr>
        </p:pic>
        <p:sp>
          <p:nvSpPr>
            <p:cNvPr id="5" name="Google Shape;123;p16">
              <a:extLst>
                <a:ext uri="{FF2B5EF4-FFF2-40B4-BE49-F238E27FC236}">
                  <a16:creationId xmlns:a16="http://schemas.microsoft.com/office/drawing/2014/main" id="{E693C35B-54AD-88A2-69B0-173FBCAE61FE}"/>
                </a:ext>
              </a:extLst>
            </p:cNvPr>
            <p:cNvSpPr txBox="1"/>
            <p:nvPr/>
          </p:nvSpPr>
          <p:spPr>
            <a:xfrm>
              <a:off x="6458426" y="1935748"/>
              <a:ext cx="5180647" cy="369332"/>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400" b="1" i="0" u="none" strike="noStrike" cap="none" dirty="0">
                  <a:solidFill>
                    <a:srgbClr val="005088"/>
                  </a:solidFill>
                  <a:latin typeface="Merriweather"/>
                  <a:ea typeface="Merriweather"/>
                  <a:cs typeface="Merriweather"/>
                  <a:sym typeface="Merriweather"/>
                </a:rPr>
                <a:t>2. The Third-Variable Problem</a:t>
              </a:r>
              <a:endParaRPr sz="2400" dirty="0"/>
            </a:p>
          </p:txBody>
        </p:sp>
        <p:sp>
          <p:nvSpPr>
            <p:cNvPr id="6" name="Google Shape;124;p16">
              <a:extLst>
                <a:ext uri="{FF2B5EF4-FFF2-40B4-BE49-F238E27FC236}">
                  <a16:creationId xmlns:a16="http://schemas.microsoft.com/office/drawing/2014/main" id="{2ECCE210-BA8B-BAD8-4CC6-839B87E839F1}"/>
                </a:ext>
              </a:extLst>
            </p:cNvPr>
            <p:cNvSpPr txBox="1"/>
            <p:nvPr/>
          </p:nvSpPr>
          <p:spPr>
            <a:xfrm>
              <a:off x="6581775" y="2908157"/>
              <a:ext cx="4933950" cy="1477328"/>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000" b="0" i="0" u="none" strike="noStrike" cap="none" dirty="0">
                  <a:solidFill>
                    <a:srgbClr val="005088"/>
                  </a:solidFill>
                  <a:latin typeface="DM Sans"/>
                  <a:ea typeface="DM Sans"/>
                  <a:cs typeface="DM Sans"/>
                  <a:sym typeface="DM Sans"/>
                </a:rPr>
                <a:t>Two variables might be correlated because both are affected by something else entirely.</a:t>
              </a:r>
              <a:endParaRPr sz="2000" dirty="0"/>
            </a:p>
          </p:txBody>
        </p:sp>
        <p:sp>
          <p:nvSpPr>
            <p:cNvPr id="7" name="Google Shape;125;p16">
              <a:extLst>
                <a:ext uri="{FF2B5EF4-FFF2-40B4-BE49-F238E27FC236}">
                  <a16:creationId xmlns:a16="http://schemas.microsoft.com/office/drawing/2014/main" id="{021E701D-54DD-1FDA-BD5C-52E07BD56F48}"/>
                </a:ext>
              </a:extLst>
            </p:cNvPr>
            <p:cNvSpPr txBox="1"/>
            <p:nvPr/>
          </p:nvSpPr>
          <p:spPr>
            <a:xfrm>
              <a:off x="6581775" y="4988561"/>
              <a:ext cx="4933950" cy="590931"/>
            </a:xfrm>
            <a:prstGeom prst="rect">
              <a:avLst/>
            </a:prstGeom>
            <a:noFill/>
            <a:ln>
              <a:noFill/>
            </a:ln>
          </p:spPr>
          <p:txBody>
            <a:bodyPr spcFirstLastPara="1" wrap="square" lIns="0" tIns="0" rIns="0" bIns="0" anchor="t" anchorCtr="0">
              <a:spAutoFit/>
            </a:bodyPr>
            <a:lstStyle/>
            <a:p>
              <a:pPr marL="0" marR="0" lvl="0" indent="0" algn="ctr" rtl="0">
                <a:lnSpc>
                  <a:spcPct val="159944"/>
                </a:lnSpc>
                <a:spcBef>
                  <a:spcPts val="0"/>
                </a:spcBef>
                <a:spcAft>
                  <a:spcPts val="0"/>
                </a:spcAft>
                <a:buNone/>
              </a:pPr>
              <a:r>
                <a:rPr lang="en-US" sz="2400" b="1" i="0" u="none" strike="noStrike" cap="none" dirty="0">
                  <a:solidFill>
                    <a:srgbClr val="005088"/>
                  </a:solidFill>
                  <a:latin typeface="DM Sans"/>
                  <a:ea typeface="DM Sans"/>
                  <a:cs typeface="DM Sans"/>
                  <a:sym typeface="DM Sans"/>
                </a:rPr>
                <a:t>C → A</a:t>
              </a:r>
              <a:r>
                <a:rPr lang="en-US" sz="2400" b="0" i="0" u="none" strike="noStrike" cap="none" dirty="0">
                  <a:solidFill>
                    <a:srgbClr val="005088"/>
                  </a:solidFill>
                  <a:latin typeface="DM Sans"/>
                  <a:ea typeface="DM Sans"/>
                  <a:cs typeface="DM Sans"/>
                  <a:sym typeface="DM Sans"/>
                </a:rPr>
                <a:t> and </a:t>
              </a:r>
              <a:r>
                <a:rPr lang="en-US" sz="2400" b="1" i="0" u="none" strike="noStrike" cap="none" dirty="0">
                  <a:solidFill>
                    <a:srgbClr val="005088"/>
                  </a:solidFill>
                  <a:latin typeface="DM Sans"/>
                  <a:ea typeface="DM Sans"/>
                  <a:cs typeface="DM Sans"/>
                  <a:sym typeface="DM Sans"/>
                </a:rPr>
                <a:t>C → B</a:t>
              </a:r>
              <a:endParaRPr sz="2400" dirty="0"/>
            </a:p>
          </p:txBody>
        </p:sp>
      </p:grpSp>
    </p:spTree>
    <p:extLst>
      <p:ext uri="{BB962C8B-B14F-4D97-AF65-F5344CB8AC3E}">
        <p14:creationId xmlns:p14="http://schemas.microsoft.com/office/powerpoint/2010/main" val="3781625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 454">
            <a:extLst>
              <a:ext uri="{FF2B5EF4-FFF2-40B4-BE49-F238E27FC236}">
                <a16:creationId xmlns:a16="http://schemas.microsoft.com/office/drawing/2014/main" id="{4D68F993-D166-C636-27CF-0BBCE2159C28}"/>
              </a:ext>
            </a:extLst>
          </p:cNvPr>
          <p:cNvPicPr>
            <a:picLocks/>
          </p:cNvPicPr>
          <p:nvPr/>
        </p:nvPicPr>
        <p:blipFill>
          <a:blip r:embed="rId3" cstate="print"/>
          <a:stretch>
            <a:fillRect/>
          </a:stretch>
        </p:blipFill>
        <p:spPr>
          <a:xfrm>
            <a:off x="3345287" y="643467"/>
            <a:ext cx="5501426" cy="5571065"/>
          </a:xfrm>
          <a:prstGeom prst="rect">
            <a:avLst/>
          </a:prstGeom>
          <a:ln>
            <a:noFill/>
          </a:ln>
        </p:spPr>
      </p:pic>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4800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10BB1-023F-38F8-D610-27C0C8B1B382}"/>
              </a:ext>
            </a:extLst>
          </p:cNvPr>
          <p:cNvSpPr>
            <a:spLocks noGrp="1"/>
          </p:cNvSpPr>
          <p:nvPr>
            <p:ph type="title"/>
          </p:nvPr>
        </p:nvSpPr>
        <p:spPr/>
        <p:txBody>
          <a:bodyPr/>
          <a:lstStyle/>
          <a:p>
            <a:r>
              <a:rPr lang="en-US" dirty="0">
                <a:solidFill>
                  <a:srgbClr val="2E5090"/>
                </a:solidFill>
              </a:rPr>
              <a:t>Other Examples</a:t>
            </a:r>
          </a:p>
        </p:txBody>
      </p:sp>
      <p:graphicFrame>
        <p:nvGraphicFramePr>
          <p:cNvPr id="10" name="Content Placeholder 2">
            <a:extLst>
              <a:ext uri="{FF2B5EF4-FFF2-40B4-BE49-F238E27FC236}">
                <a16:creationId xmlns:a16="http://schemas.microsoft.com/office/drawing/2014/main" id="{8EDD6EC9-E6E1-1A87-D93A-108E48AEB511}"/>
              </a:ext>
            </a:extLst>
          </p:cNvPr>
          <p:cNvGraphicFramePr>
            <a:graphicFrameLocks noGrp="1"/>
          </p:cNvGraphicFramePr>
          <p:nvPr>
            <p:ph sz="half" idx="1"/>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3">
            <a:extLst>
              <a:ext uri="{FF2B5EF4-FFF2-40B4-BE49-F238E27FC236}">
                <a16:creationId xmlns:a16="http://schemas.microsoft.com/office/drawing/2014/main" id="{A465CEC9-284C-3781-EBA5-D5866A9A2AD1}"/>
              </a:ext>
            </a:extLst>
          </p:cNvPr>
          <p:cNvSpPr>
            <a:spLocks noGrp="1"/>
          </p:cNvSpPr>
          <p:nvPr>
            <p:ph sz="half" idx="2"/>
          </p:nvPr>
        </p:nvSpPr>
        <p:spPr/>
        <p:txBody>
          <a:bodyPr/>
          <a:lstStyle/>
          <a:p>
            <a:r>
              <a:rPr lang="en-US" dirty="0"/>
              <a:t>Sitting in the front &amp; Better grades</a:t>
            </a:r>
          </a:p>
          <a:p>
            <a:endParaRPr lang="en-US" dirty="0"/>
          </a:p>
          <a:p>
            <a:r>
              <a:rPr lang="en-US" dirty="0"/>
              <a:t>Ice cream sales &amp; Drowning</a:t>
            </a:r>
          </a:p>
          <a:p>
            <a:endParaRPr lang="en-US" dirty="0"/>
          </a:p>
          <a:p>
            <a:r>
              <a:rPr lang="en-US" dirty="0"/>
              <a:t>Churches &amp; Crime</a:t>
            </a:r>
          </a:p>
          <a:p>
            <a:endParaRPr lang="en-US" dirty="0"/>
          </a:p>
          <a:p>
            <a:r>
              <a:rPr lang="en-US" dirty="0"/>
              <a:t>Bike lanes &amp; Healthy residents</a:t>
            </a:r>
          </a:p>
        </p:txBody>
      </p:sp>
    </p:spTree>
    <p:extLst>
      <p:ext uri="{BB962C8B-B14F-4D97-AF65-F5344CB8AC3E}">
        <p14:creationId xmlns:p14="http://schemas.microsoft.com/office/powerpoint/2010/main" val="1585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16" descr="image.png"/>
          <p:cNvPicPr preferRelativeResize="0"/>
          <p:nvPr/>
        </p:nvPicPr>
        <p:blipFill rotWithShape="1">
          <a:blip r:embed="rId3">
            <a:alphaModFix/>
          </a:blip>
          <a:srcRect/>
          <a:stretch/>
        </p:blipFill>
        <p:spPr>
          <a:xfrm>
            <a:off x="0" y="-10160"/>
            <a:ext cx="12192000" cy="6858000"/>
          </a:xfrm>
          <a:prstGeom prst="rect">
            <a:avLst/>
          </a:prstGeom>
          <a:noFill/>
          <a:ln>
            <a:noFill/>
          </a:ln>
        </p:spPr>
      </p:pic>
      <p:sp>
        <p:nvSpPr>
          <p:cNvPr id="130" name="Google Shape;130;p16"/>
          <p:cNvSpPr txBox="1"/>
          <p:nvPr/>
        </p:nvSpPr>
        <p:spPr>
          <a:xfrm>
            <a:off x="3995737" y="2590800"/>
            <a:ext cx="4200525" cy="1107996"/>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6000" b="1" i="0" u="none" strike="noStrike" cap="none" dirty="0">
                <a:solidFill>
                  <a:srgbClr val="F3F0DF"/>
                </a:solidFill>
                <a:latin typeface="Merriweather"/>
                <a:ea typeface="Merriweather"/>
                <a:cs typeface="Merriweather"/>
                <a:sym typeface="Merriweather"/>
              </a:rPr>
              <a:t>Module 6.1</a:t>
            </a:r>
            <a:endParaRPr dirty="0"/>
          </a:p>
        </p:txBody>
      </p:sp>
      <p:sp>
        <p:nvSpPr>
          <p:cNvPr id="131" name="Google Shape;131;p16"/>
          <p:cNvSpPr txBox="1"/>
          <p:nvPr/>
        </p:nvSpPr>
        <p:spPr>
          <a:xfrm>
            <a:off x="3767328" y="3600450"/>
            <a:ext cx="4791456" cy="553998"/>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2400" b="0" i="0" u="none" strike="noStrike" cap="none" dirty="0">
                <a:solidFill>
                  <a:srgbClr val="F3F0DF"/>
                </a:solidFill>
                <a:latin typeface="DM Sans"/>
                <a:ea typeface="DM Sans"/>
                <a:cs typeface="DM Sans"/>
                <a:sym typeface="DM Sans"/>
              </a:rPr>
              <a:t>Controlling for Third Variables</a:t>
            </a:r>
            <a:endParaRPr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508000" y="462280"/>
            <a:ext cx="5712715" cy="406400"/>
          </a:xfrm>
          <a:prstGeom prst="rect">
            <a:avLst/>
          </a:prstGeom>
          <a:noFill/>
          <a:ln/>
        </p:spPr>
        <p:txBody>
          <a:bodyPr wrap="square" lIns="0" tIns="0" rIns="0" bIns="0" rtlCol="0" anchor="t"/>
          <a:lstStyle/>
          <a:p>
            <a:pPr>
              <a:lnSpc>
                <a:spcPts val="3200"/>
              </a:lnSpc>
            </a:pPr>
            <a:r>
              <a:rPr lang="en-US" sz="3200" b="1" dirty="0">
                <a:solidFill>
                  <a:srgbClr val="2E5090"/>
                </a:solidFill>
                <a:latin typeface="Georgia" pitchFamily="34" charset="0"/>
                <a:ea typeface="Georgia" pitchFamily="34" charset="-122"/>
                <a:cs typeface="Georgia" pitchFamily="34" charset="-120"/>
              </a:rPr>
              <a:t>What is Internal Validity?</a:t>
            </a:r>
            <a:endParaRPr lang="en-US" sz="3200" dirty="0">
              <a:solidFill>
                <a:srgbClr val="2E5090"/>
              </a:solidFill>
            </a:endParaRPr>
          </a:p>
        </p:txBody>
      </p:sp>
      <p:grpSp>
        <p:nvGrpSpPr>
          <p:cNvPr id="14" name="Group 13">
            <a:extLst>
              <a:ext uri="{FF2B5EF4-FFF2-40B4-BE49-F238E27FC236}">
                <a16:creationId xmlns:a16="http://schemas.microsoft.com/office/drawing/2014/main" id="{D1758BA8-1189-D2CF-F229-8199B7750214}"/>
              </a:ext>
            </a:extLst>
          </p:cNvPr>
          <p:cNvGrpSpPr/>
          <p:nvPr/>
        </p:nvGrpSpPr>
        <p:grpSpPr>
          <a:xfrm>
            <a:off x="508000" y="1402474"/>
            <a:ext cx="11176000" cy="1772643"/>
            <a:chOff x="508000" y="1176237"/>
            <a:chExt cx="11176000" cy="1772643"/>
          </a:xfrm>
        </p:grpSpPr>
        <p:pic>
          <p:nvPicPr>
            <p:cNvPr id="3" name="Image 0" descr="/tmp/rasterized-gradient-a601d015.png"/>
            <p:cNvPicPr>
              <a:picLocks noChangeAspect="1"/>
            </p:cNvPicPr>
            <p:nvPr/>
          </p:nvPicPr>
          <p:blipFill>
            <a:blip r:embed="rId3"/>
            <a:stretch>
              <a:fillRect/>
            </a:stretch>
          </p:blipFill>
          <p:spPr>
            <a:xfrm>
              <a:off x="508000" y="1176237"/>
              <a:ext cx="11176000" cy="1772643"/>
            </a:xfrm>
            <a:prstGeom prst="rect">
              <a:avLst/>
            </a:prstGeom>
          </p:spPr>
        </p:pic>
        <p:sp>
          <p:nvSpPr>
            <p:cNvPr id="4" name="Text 1"/>
            <p:cNvSpPr/>
            <p:nvPr/>
          </p:nvSpPr>
          <p:spPr>
            <a:xfrm>
              <a:off x="863600" y="1333896"/>
              <a:ext cx="10674096" cy="284361"/>
            </a:xfrm>
            <a:prstGeom prst="rect">
              <a:avLst/>
            </a:prstGeom>
            <a:noFill/>
            <a:ln/>
          </p:spPr>
          <p:txBody>
            <a:bodyPr wrap="square" lIns="0" tIns="0" rIns="0" bIns="0" rtlCol="0" anchor="t"/>
            <a:lstStyle/>
            <a:p>
              <a:pPr>
                <a:lnSpc>
                  <a:spcPts val="2240"/>
                </a:lnSpc>
                <a:spcAft>
                  <a:spcPts val="1000"/>
                </a:spcAft>
              </a:pPr>
              <a:r>
                <a:rPr lang="en-US" sz="2800" b="1" dirty="0">
                  <a:solidFill>
                    <a:srgbClr val="0F766E"/>
                  </a:solidFill>
                  <a:latin typeface="Georgia" pitchFamily="34" charset="0"/>
                  <a:ea typeface="Georgia" pitchFamily="34" charset="-122"/>
                  <a:cs typeface="Georgia" pitchFamily="34" charset="-120"/>
                </a:rPr>
                <a:t>Definition</a:t>
              </a:r>
              <a:endParaRPr lang="en-US" sz="2800" dirty="0"/>
            </a:p>
          </p:txBody>
        </p:sp>
        <p:sp>
          <p:nvSpPr>
            <p:cNvPr id="5" name="Text 2"/>
            <p:cNvSpPr/>
            <p:nvPr/>
          </p:nvSpPr>
          <p:spPr>
            <a:xfrm>
              <a:off x="863600" y="1731367"/>
              <a:ext cx="10674096" cy="845543"/>
            </a:xfrm>
            <a:prstGeom prst="rect">
              <a:avLst/>
            </a:prstGeom>
            <a:noFill/>
            <a:ln/>
          </p:spPr>
          <p:txBody>
            <a:bodyPr wrap="square" lIns="0" tIns="0" rIns="0" bIns="0" rtlCol="0" anchor="t"/>
            <a:lstStyle/>
            <a:p>
              <a:pPr>
                <a:lnSpc>
                  <a:spcPts val="2560"/>
                </a:lnSpc>
              </a:pPr>
              <a:r>
                <a:rPr lang="en-US" sz="2400" dirty="0">
                  <a:solidFill>
                    <a:srgbClr val="1E293B"/>
                  </a:solidFill>
                  <a:latin typeface="Arial" pitchFamily="34" charset="0"/>
                  <a:ea typeface="Arial" pitchFamily="34" charset="-122"/>
                  <a:cs typeface="Arial" pitchFamily="34" charset="-120"/>
                </a:rPr>
                <a:t>Internal validity: how confident researchers are that the effect they have observed is due to a cause-and-effect relationship, rather than an unmeasured or confounding variable.</a:t>
              </a:r>
              <a:endParaRPr lang="en-US" sz="2400" dirty="0"/>
            </a:p>
          </p:txBody>
        </p:sp>
      </p:grpSp>
      <p:grpSp>
        <p:nvGrpSpPr>
          <p:cNvPr id="12" name="Group 11">
            <a:extLst>
              <a:ext uri="{FF2B5EF4-FFF2-40B4-BE49-F238E27FC236}">
                <a16:creationId xmlns:a16="http://schemas.microsoft.com/office/drawing/2014/main" id="{9E99B284-9D45-6688-5BD2-56E51564D95D}"/>
              </a:ext>
            </a:extLst>
          </p:cNvPr>
          <p:cNvGrpSpPr/>
          <p:nvPr/>
        </p:nvGrpSpPr>
        <p:grpSpPr>
          <a:xfrm>
            <a:off x="508000" y="3553420"/>
            <a:ext cx="5473700" cy="2211904"/>
            <a:chOff x="508001" y="3256437"/>
            <a:chExt cx="5473700" cy="2211904"/>
          </a:xfrm>
        </p:grpSpPr>
        <p:sp>
          <p:nvSpPr>
            <p:cNvPr id="6" name="Text 3"/>
            <p:cNvSpPr/>
            <p:nvPr/>
          </p:nvSpPr>
          <p:spPr>
            <a:xfrm>
              <a:off x="508001" y="3256437"/>
              <a:ext cx="5473700" cy="2211904"/>
            </a:xfrm>
            <a:prstGeom prst="roundRect">
              <a:avLst>
                <a:gd name="adj" fmla="val 11364"/>
              </a:avLst>
            </a:prstGeom>
            <a:solidFill>
              <a:srgbClr val="F1F5F9"/>
            </a:solidFill>
            <a:ln>
              <a:solidFill>
                <a:srgbClr val="2E5090"/>
              </a:solidFill>
            </a:ln>
          </p:spPr>
          <p:txBody>
            <a:bodyPr wrap="square" rtlCol="0" anchor="ctr"/>
            <a:lstStyle/>
            <a:p>
              <a:endParaRPr lang="en-US" sz="2400" dirty="0"/>
            </a:p>
          </p:txBody>
        </p:sp>
        <p:sp>
          <p:nvSpPr>
            <p:cNvPr id="7" name="Text 4"/>
            <p:cNvSpPr/>
            <p:nvPr/>
          </p:nvSpPr>
          <p:spPr>
            <a:xfrm>
              <a:off x="736600" y="3429000"/>
              <a:ext cx="5116829" cy="411480"/>
            </a:xfrm>
            <a:prstGeom prst="rect">
              <a:avLst/>
            </a:prstGeom>
            <a:noFill/>
            <a:ln/>
          </p:spPr>
          <p:txBody>
            <a:bodyPr wrap="square" lIns="0" tIns="0" rIns="0" bIns="0" rtlCol="0" anchor="t"/>
            <a:lstStyle/>
            <a:p>
              <a:pPr>
                <a:lnSpc>
                  <a:spcPts val="1960"/>
                </a:lnSpc>
                <a:spcAft>
                  <a:spcPts val="800"/>
                </a:spcAft>
              </a:pPr>
              <a:r>
                <a:rPr lang="en-US" sz="2400" b="1" dirty="0">
                  <a:solidFill>
                    <a:srgbClr val="64748B"/>
                  </a:solidFill>
                  <a:latin typeface="Arial" pitchFamily="34" charset="0"/>
                  <a:ea typeface="Arial" pitchFamily="34" charset="-122"/>
                  <a:cs typeface="Arial" pitchFamily="34" charset="-120"/>
                </a:rPr>
                <a:t>Key Question</a:t>
              </a:r>
              <a:endParaRPr lang="en-US" sz="2400" dirty="0"/>
            </a:p>
          </p:txBody>
        </p:sp>
        <p:sp>
          <p:nvSpPr>
            <p:cNvPr id="8" name="Text 5"/>
            <p:cNvSpPr/>
            <p:nvPr/>
          </p:nvSpPr>
          <p:spPr>
            <a:xfrm>
              <a:off x="736600" y="4013043"/>
              <a:ext cx="5116829" cy="533400"/>
            </a:xfrm>
            <a:prstGeom prst="rect">
              <a:avLst/>
            </a:prstGeom>
            <a:noFill/>
            <a:ln/>
          </p:spPr>
          <p:txBody>
            <a:bodyPr wrap="square" lIns="0" tIns="0" rIns="0" bIns="0" rtlCol="0" anchor="t"/>
            <a:lstStyle/>
            <a:p>
              <a:pPr>
                <a:lnSpc>
                  <a:spcPts val="2100"/>
                </a:lnSpc>
              </a:pPr>
              <a:r>
                <a:rPr lang="en-US" sz="2400" dirty="0">
                  <a:solidFill>
                    <a:srgbClr val="1E293B"/>
                  </a:solidFill>
                  <a:latin typeface="Arial" pitchFamily="34" charset="0"/>
                  <a:ea typeface="Arial" pitchFamily="34" charset="-122"/>
                  <a:cs typeface="Arial" pitchFamily="34" charset="-120"/>
                </a:rPr>
                <a:t>Is the observed relationship a true causal connection, or is it explained by other factors?</a:t>
              </a:r>
              <a:endParaRPr lang="en-US" sz="2400" dirty="0"/>
            </a:p>
          </p:txBody>
        </p:sp>
      </p:grpSp>
      <p:grpSp>
        <p:nvGrpSpPr>
          <p:cNvPr id="13" name="Group 12">
            <a:extLst>
              <a:ext uri="{FF2B5EF4-FFF2-40B4-BE49-F238E27FC236}">
                <a16:creationId xmlns:a16="http://schemas.microsoft.com/office/drawing/2014/main" id="{1090A54E-1C83-9A67-875A-4A277B0CF705}"/>
              </a:ext>
            </a:extLst>
          </p:cNvPr>
          <p:cNvGrpSpPr/>
          <p:nvPr/>
        </p:nvGrpSpPr>
        <p:grpSpPr>
          <a:xfrm>
            <a:off x="6210300" y="3553420"/>
            <a:ext cx="5473700" cy="2211904"/>
            <a:chOff x="6210301" y="3256437"/>
            <a:chExt cx="5473700" cy="2211904"/>
          </a:xfrm>
        </p:grpSpPr>
        <p:sp>
          <p:nvSpPr>
            <p:cNvPr id="9" name="Text 6"/>
            <p:cNvSpPr/>
            <p:nvPr/>
          </p:nvSpPr>
          <p:spPr>
            <a:xfrm>
              <a:off x="6210301" y="3256437"/>
              <a:ext cx="5473700" cy="2211904"/>
            </a:xfrm>
            <a:prstGeom prst="roundRect">
              <a:avLst>
                <a:gd name="adj" fmla="val 11364"/>
              </a:avLst>
            </a:prstGeom>
            <a:solidFill>
              <a:srgbClr val="FFF7ED"/>
            </a:solidFill>
            <a:ln>
              <a:solidFill>
                <a:schemeClr val="accent2">
                  <a:lumMod val="75000"/>
                </a:schemeClr>
              </a:solidFill>
            </a:ln>
          </p:spPr>
          <p:txBody>
            <a:bodyPr wrap="square" rtlCol="0" anchor="ctr"/>
            <a:lstStyle/>
            <a:p>
              <a:endParaRPr lang="en-US" sz="2400" dirty="0"/>
            </a:p>
          </p:txBody>
        </p:sp>
        <p:sp>
          <p:nvSpPr>
            <p:cNvPr id="10" name="Text 7"/>
            <p:cNvSpPr/>
            <p:nvPr/>
          </p:nvSpPr>
          <p:spPr>
            <a:xfrm>
              <a:off x="6388736" y="3429000"/>
              <a:ext cx="5116829" cy="248840"/>
            </a:xfrm>
            <a:prstGeom prst="rect">
              <a:avLst/>
            </a:prstGeom>
            <a:noFill/>
            <a:ln/>
          </p:spPr>
          <p:txBody>
            <a:bodyPr wrap="square" lIns="0" tIns="0" rIns="0" bIns="0" rtlCol="0" anchor="t"/>
            <a:lstStyle/>
            <a:p>
              <a:pPr>
                <a:lnSpc>
                  <a:spcPts val="1960"/>
                </a:lnSpc>
                <a:spcAft>
                  <a:spcPts val="800"/>
                </a:spcAft>
              </a:pPr>
              <a:r>
                <a:rPr lang="en-US" sz="2400" b="1" dirty="0">
                  <a:solidFill>
                    <a:srgbClr val="EA580C"/>
                  </a:solidFill>
                  <a:latin typeface="Arial" pitchFamily="34" charset="0"/>
                  <a:ea typeface="Arial" pitchFamily="34" charset="-122"/>
                  <a:cs typeface="Arial" pitchFamily="34" charset="-120"/>
                </a:rPr>
                <a:t>Goal</a:t>
              </a:r>
              <a:endParaRPr lang="en-US" sz="2400" dirty="0"/>
            </a:p>
          </p:txBody>
        </p:sp>
        <p:sp>
          <p:nvSpPr>
            <p:cNvPr id="11" name="Text 8"/>
            <p:cNvSpPr/>
            <p:nvPr/>
          </p:nvSpPr>
          <p:spPr>
            <a:xfrm>
              <a:off x="6420867" y="4013043"/>
              <a:ext cx="5116829" cy="533400"/>
            </a:xfrm>
            <a:prstGeom prst="rect">
              <a:avLst/>
            </a:prstGeom>
            <a:noFill/>
            <a:ln/>
          </p:spPr>
          <p:txBody>
            <a:bodyPr wrap="square" lIns="0" tIns="0" rIns="0" bIns="0" rtlCol="0" anchor="t"/>
            <a:lstStyle/>
            <a:p>
              <a:pPr>
                <a:lnSpc>
                  <a:spcPts val="2100"/>
                </a:lnSpc>
              </a:pPr>
              <a:r>
                <a:rPr lang="en-US" sz="2400" dirty="0">
                  <a:solidFill>
                    <a:srgbClr val="1E293B"/>
                  </a:solidFill>
                  <a:latin typeface="Arial" pitchFamily="34" charset="0"/>
                  <a:ea typeface="Arial" pitchFamily="34" charset="-122"/>
                  <a:cs typeface="Arial" pitchFamily="34" charset="-120"/>
                </a:rPr>
                <a:t>Rule out alternative explanations to increase confidence</a:t>
              </a:r>
              <a:endParaRPr lang="en-US" sz="2400" dirty="0"/>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508001" y="381000"/>
            <a:ext cx="8692135" cy="381000"/>
          </a:xfrm>
          <a:prstGeom prst="rect">
            <a:avLst/>
          </a:prstGeom>
          <a:noFill/>
          <a:ln/>
        </p:spPr>
        <p:txBody>
          <a:bodyPr wrap="square" lIns="0" tIns="0" rIns="0" bIns="0" rtlCol="0" anchor="t"/>
          <a:lstStyle/>
          <a:p>
            <a:pPr>
              <a:lnSpc>
                <a:spcPts val="3000"/>
              </a:lnSpc>
            </a:pPr>
            <a:r>
              <a:rPr lang="en-US" sz="3600" b="1" dirty="0">
                <a:solidFill>
                  <a:srgbClr val="2E5090"/>
                </a:solidFill>
                <a:latin typeface="Georgia" pitchFamily="34" charset="0"/>
                <a:ea typeface="Georgia" pitchFamily="34" charset="-122"/>
                <a:cs typeface="Georgia" pitchFamily="34" charset="-120"/>
              </a:rPr>
              <a:t>A Thought Experiment: </a:t>
            </a:r>
          </a:p>
          <a:p>
            <a:pPr>
              <a:lnSpc>
                <a:spcPts val="3000"/>
              </a:lnSpc>
            </a:pPr>
            <a:r>
              <a:rPr lang="en-US" sz="3600" b="1" dirty="0">
                <a:solidFill>
                  <a:srgbClr val="2E5090"/>
                </a:solidFill>
                <a:latin typeface="Georgia" pitchFamily="34" charset="0"/>
                <a:ea typeface="Georgia" pitchFamily="34" charset="-122"/>
                <a:cs typeface="Georgia" pitchFamily="34" charset="-120"/>
              </a:rPr>
              <a:t>Controlling Third Variables</a:t>
            </a:r>
            <a:endParaRPr lang="en-US" sz="3600" dirty="0">
              <a:solidFill>
                <a:srgbClr val="2E5090"/>
              </a:solidFill>
            </a:endParaRPr>
          </a:p>
        </p:txBody>
      </p:sp>
      <p:sp>
        <p:nvSpPr>
          <p:cNvPr id="3" name="Text 1"/>
          <p:cNvSpPr/>
          <p:nvPr/>
        </p:nvSpPr>
        <p:spPr>
          <a:xfrm>
            <a:off x="507999" y="1633340"/>
            <a:ext cx="5448300" cy="2044500"/>
          </a:xfrm>
          <a:prstGeom prst="roundRect">
            <a:avLst>
              <a:gd name="adj" fmla="val 11364"/>
            </a:avLst>
          </a:prstGeom>
          <a:solidFill>
            <a:srgbClr val="FFF7ED"/>
          </a:solidFill>
          <a:ln>
            <a:solidFill>
              <a:schemeClr val="accent2">
                <a:lumMod val="75000"/>
              </a:schemeClr>
            </a:solidFill>
          </a:ln>
        </p:spPr>
        <p:txBody>
          <a:bodyPr wrap="square" rtlCol="0" anchor="ctr"/>
          <a:lstStyle/>
          <a:p>
            <a:endParaRPr lang="en-US" sz="2400" dirty="0"/>
          </a:p>
        </p:txBody>
      </p:sp>
      <p:sp>
        <p:nvSpPr>
          <p:cNvPr id="4" name="Text 2"/>
          <p:cNvSpPr/>
          <p:nvPr/>
        </p:nvSpPr>
        <p:spPr>
          <a:xfrm>
            <a:off x="736600" y="1785740"/>
            <a:ext cx="5090923" cy="248840"/>
          </a:xfrm>
          <a:prstGeom prst="rect">
            <a:avLst/>
          </a:prstGeom>
          <a:noFill/>
          <a:ln/>
        </p:spPr>
        <p:txBody>
          <a:bodyPr wrap="square" lIns="0" tIns="0" rIns="0" bIns="0" rtlCol="0" anchor="t"/>
          <a:lstStyle/>
          <a:p>
            <a:pPr>
              <a:lnSpc>
                <a:spcPts val="1960"/>
              </a:lnSpc>
              <a:spcAft>
                <a:spcPts val="800"/>
              </a:spcAft>
            </a:pPr>
            <a:r>
              <a:rPr lang="en-US" sz="3000" b="1" dirty="0">
                <a:solidFill>
                  <a:srgbClr val="EA580C"/>
                </a:solidFill>
                <a:latin typeface="Arial" pitchFamily="34" charset="0"/>
                <a:ea typeface="Arial" pitchFamily="34" charset="-122"/>
                <a:cs typeface="Arial" pitchFamily="34" charset="-120"/>
              </a:rPr>
              <a:t>The Scenario</a:t>
            </a:r>
            <a:endParaRPr lang="en-US" sz="3000" dirty="0"/>
          </a:p>
        </p:txBody>
      </p:sp>
      <p:sp>
        <p:nvSpPr>
          <p:cNvPr id="5" name="Text 3"/>
          <p:cNvSpPr/>
          <p:nvPr/>
        </p:nvSpPr>
        <p:spPr>
          <a:xfrm>
            <a:off x="736600" y="2367360"/>
            <a:ext cx="5090923" cy="533400"/>
          </a:xfrm>
          <a:prstGeom prst="rect">
            <a:avLst/>
          </a:prstGeom>
          <a:noFill/>
          <a:ln/>
        </p:spPr>
        <p:txBody>
          <a:bodyPr wrap="square" lIns="0" tIns="0" rIns="0" bIns="0" rtlCol="0" anchor="t"/>
          <a:lstStyle/>
          <a:p>
            <a:pPr>
              <a:lnSpc>
                <a:spcPts val="2100"/>
              </a:lnSpc>
            </a:pPr>
            <a:r>
              <a:rPr lang="en-US" sz="2000" dirty="0">
                <a:solidFill>
                  <a:srgbClr val="1E293B"/>
                </a:solidFill>
                <a:latin typeface="Arial" pitchFamily="34" charset="0"/>
                <a:ea typeface="Arial" pitchFamily="34" charset="-122"/>
                <a:cs typeface="Arial" pitchFamily="34" charset="-120"/>
              </a:rPr>
              <a:t>You think parental involvement explains the video games-aggression relationship. How would you test this?</a:t>
            </a:r>
            <a:endParaRPr lang="en-US" sz="2000" dirty="0"/>
          </a:p>
        </p:txBody>
      </p:sp>
      <p:sp>
        <p:nvSpPr>
          <p:cNvPr id="6" name="Text 4"/>
          <p:cNvSpPr/>
          <p:nvPr/>
        </p:nvSpPr>
        <p:spPr>
          <a:xfrm>
            <a:off x="507999" y="3883621"/>
            <a:ext cx="5448300" cy="2522140"/>
          </a:xfrm>
          <a:prstGeom prst="roundRect">
            <a:avLst>
              <a:gd name="adj" fmla="val 11364"/>
            </a:avLst>
          </a:prstGeom>
          <a:solidFill>
            <a:srgbClr val="F0FDFA"/>
          </a:solidFill>
          <a:ln>
            <a:solidFill>
              <a:schemeClr val="accent3">
                <a:lumMod val="75000"/>
              </a:schemeClr>
            </a:solidFill>
          </a:ln>
        </p:spPr>
        <p:txBody>
          <a:bodyPr wrap="square" rtlCol="0" anchor="ctr"/>
          <a:lstStyle/>
          <a:p>
            <a:endParaRPr lang="en-US" sz="2400" dirty="0"/>
          </a:p>
        </p:txBody>
      </p:sp>
      <p:sp>
        <p:nvSpPr>
          <p:cNvPr id="7" name="Text 5"/>
          <p:cNvSpPr/>
          <p:nvPr/>
        </p:nvSpPr>
        <p:spPr>
          <a:xfrm>
            <a:off x="736600" y="4292601"/>
            <a:ext cx="5090923" cy="248840"/>
          </a:xfrm>
          <a:prstGeom prst="rect">
            <a:avLst/>
          </a:prstGeom>
          <a:noFill/>
          <a:ln/>
        </p:spPr>
        <p:txBody>
          <a:bodyPr wrap="square" lIns="0" tIns="0" rIns="0" bIns="0" rtlCol="0" anchor="t"/>
          <a:lstStyle/>
          <a:p>
            <a:pPr>
              <a:lnSpc>
                <a:spcPts val="1960"/>
              </a:lnSpc>
              <a:spcAft>
                <a:spcPts val="800"/>
              </a:spcAft>
            </a:pPr>
            <a:r>
              <a:rPr lang="en-US" sz="3000" b="1" dirty="0">
                <a:solidFill>
                  <a:srgbClr val="0D9488"/>
                </a:solidFill>
                <a:latin typeface="Arial" pitchFamily="34" charset="0"/>
                <a:ea typeface="Arial" pitchFamily="34" charset="-122"/>
                <a:cs typeface="Arial" pitchFamily="34" charset="-120"/>
              </a:rPr>
              <a:t>The Solution</a:t>
            </a:r>
            <a:endParaRPr lang="en-US" sz="3000" dirty="0"/>
          </a:p>
        </p:txBody>
      </p:sp>
      <p:sp>
        <p:nvSpPr>
          <p:cNvPr id="8" name="Text 6"/>
          <p:cNvSpPr/>
          <p:nvPr/>
        </p:nvSpPr>
        <p:spPr>
          <a:xfrm>
            <a:off x="736600" y="4877991"/>
            <a:ext cx="5090923" cy="533400"/>
          </a:xfrm>
          <a:prstGeom prst="rect">
            <a:avLst/>
          </a:prstGeom>
          <a:noFill/>
          <a:ln/>
        </p:spPr>
        <p:txBody>
          <a:bodyPr wrap="square" lIns="0" tIns="0" rIns="0" bIns="0" rtlCol="0" anchor="t"/>
          <a:lstStyle/>
          <a:p>
            <a:pPr>
              <a:lnSpc>
                <a:spcPts val="2100"/>
              </a:lnSpc>
            </a:pPr>
            <a:r>
              <a:rPr lang="en-US" sz="2000" dirty="0">
                <a:solidFill>
                  <a:srgbClr val="1E293B"/>
                </a:solidFill>
                <a:latin typeface="Arial" pitchFamily="34" charset="0"/>
                <a:ea typeface="Arial" pitchFamily="34" charset="-122"/>
                <a:cs typeface="Arial" pitchFamily="34" charset="-120"/>
              </a:rPr>
              <a:t>Design a study with only teenagers whose parents are highly involved. Make parental involvement a constant, not a variable.</a:t>
            </a:r>
            <a:endParaRPr lang="en-US" sz="2000" dirty="0"/>
          </a:p>
        </p:txBody>
      </p:sp>
      <p:pic>
        <p:nvPicPr>
          <p:cNvPr id="9" name="Image 0" descr="/tmp/rasterized-gradient-219e5d8f.png"/>
          <p:cNvPicPr>
            <a:picLocks noChangeAspect="1"/>
          </p:cNvPicPr>
          <p:nvPr/>
        </p:nvPicPr>
        <p:blipFill>
          <a:blip r:embed="rId3"/>
          <a:stretch>
            <a:fillRect/>
          </a:stretch>
        </p:blipFill>
        <p:spPr>
          <a:xfrm>
            <a:off x="6235703" y="2126068"/>
            <a:ext cx="5448300" cy="3103543"/>
          </a:xfrm>
          <a:prstGeom prst="rect">
            <a:avLst/>
          </a:prstGeom>
        </p:spPr>
      </p:pic>
      <p:sp>
        <p:nvSpPr>
          <p:cNvPr id="10" name="Text 7"/>
          <p:cNvSpPr/>
          <p:nvPr/>
        </p:nvSpPr>
        <p:spPr>
          <a:xfrm>
            <a:off x="6515100" y="2466524"/>
            <a:ext cx="4987291" cy="248840"/>
          </a:xfrm>
          <a:prstGeom prst="rect">
            <a:avLst/>
          </a:prstGeom>
          <a:noFill/>
          <a:ln/>
        </p:spPr>
        <p:txBody>
          <a:bodyPr wrap="square" lIns="0" tIns="0" rIns="0" bIns="0" rtlCol="0" anchor="t"/>
          <a:lstStyle/>
          <a:p>
            <a:pPr>
              <a:lnSpc>
                <a:spcPts val="1960"/>
              </a:lnSpc>
              <a:spcAft>
                <a:spcPts val="1200"/>
              </a:spcAft>
            </a:pPr>
            <a:r>
              <a:rPr lang="en-US" sz="3000" b="1" dirty="0">
                <a:solidFill>
                  <a:srgbClr val="F97316"/>
                </a:solidFill>
                <a:latin typeface="Arial" pitchFamily="34" charset="0"/>
                <a:ea typeface="Arial" pitchFamily="34" charset="-122"/>
                <a:cs typeface="Arial" pitchFamily="34" charset="-120"/>
              </a:rPr>
              <a:t>An Analogy</a:t>
            </a:r>
            <a:endParaRPr lang="en-US" sz="3000" dirty="0"/>
          </a:p>
        </p:txBody>
      </p:sp>
      <p:sp>
        <p:nvSpPr>
          <p:cNvPr id="12" name="Text 9"/>
          <p:cNvSpPr/>
          <p:nvPr/>
        </p:nvSpPr>
        <p:spPr>
          <a:xfrm>
            <a:off x="6515100" y="3109119"/>
            <a:ext cx="4987291" cy="568721"/>
          </a:xfrm>
          <a:prstGeom prst="rect">
            <a:avLst/>
          </a:prstGeom>
          <a:noFill/>
          <a:ln/>
        </p:spPr>
        <p:txBody>
          <a:bodyPr wrap="square" lIns="0" tIns="0" rIns="0" bIns="0" rtlCol="0" anchor="t"/>
          <a:lstStyle/>
          <a:p>
            <a:pPr>
              <a:lnSpc>
                <a:spcPts val="2240"/>
              </a:lnSpc>
            </a:pPr>
            <a:r>
              <a:rPr lang="en-US" sz="2000" dirty="0">
                <a:solidFill>
                  <a:srgbClr val="FFFFFF"/>
                </a:solidFill>
                <a:latin typeface="Arial" pitchFamily="34" charset="0"/>
                <a:ea typeface="Arial" pitchFamily="34" charset="-122"/>
                <a:cs typeface="Arial" pitchFamily="34" charset="-120"/>
              </a:rPr>
              <a:t>It is like figuring out why some plants in a garden grow taller than others.</a:t>
            </a:r>
            <a:endParaRPr lang="en-US" sz="2000" dirty="0"/>
          </a:p>
          <a:p>
            <a:pPr>
              <a:lnSpc>
                <a:spcPts val="2240"/>
              </a:lnSpc>
            </a:pPr>
            <a:endParaRPr lang="en-US" sz="2000" dirty="0">
              <a:solidFill>
                <a:srgbClr val="FFFFFF"/>
              </a:solidFill>
              <a:latin typeface="Arial" pitchFamily="34" charset="0"/>
              <a:ea typeface="Arial" pitchFamily="34" charset="-122"/>
              <a:cs typeface="Arial" pitchFamily="34" charset="-120"/>
            </a:endParaRPr>
          </a:p>
          <a:p>
            <a:pPr>
              <a:lnSpc>
                <a:spcPts val="2240"/>
              </a:lnSpc>
            </a:pPr>
            <a:r>
              <a:rPr lang="en-US" sz="2000" dirty="0">
                <a:solidFill>
                  <a:srgbClr val="FFFFFF"/>
                </a:solidFill>
                <a:latin typeface="Arial" pitchFamily="34" charset="0"/>
                <a:ea typeface="Arial" pitchFamily="34" charset="-122"/>
                <a:cs typeface="Arial" pitchFamily="34" charset="-120"/>
              </a:rPr>
              <a:t>If they all get the same amount of water, then water cannot explain height differences.</a:t>
            </a:r>
            <a:endParaRPr 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508000" y="381000"/>
            <a:ext cx="6749035" cy="406400"/>
          </a:xfrm>
          <a:prstGeom prst="rect">
            <a:avLst/>
          </a:prstGeom>
          <a:noFill/>
          <a:ln/>
        </p:spPr>
        <p:txBody>
          <a:bodyPr wrap="square" lIns="0" tIns="0" rIns="0" bIns="0" rtlCol="0" anchor="t"/>
          <a:lstStyle/>
          <a:p>
            <a:pPr>
              <a:lnSpc>
                <a:spcPts val="3200"/>
              </a:lnSpc>
            </a:pPr>
            <a:r>
              <a:rPr lang="en-US" sz="3600" b="1" dirty="0">
                <a:solidFill>
                  <a:srgbClr val="2E5090"/>
                </a:solidFill>
                <a:latin typeface="Georgia" pitchFamily="34" charset="0"/>
                <a:ea typeface="Georgia" pitchFamily="34" charset="-122"/>
                <a:cs typeface="Georgia" pitchFamily="34" charset="-120"/>
              </a:rPr>
              <a:t>Case Study: Marriage and Depression</a:t>
            </a:r>
            <a:endParaRPr lang="en-US" sz="3600" dirty="0">
              <a:solidFill>
                <a:srgbClr val="2E5090"/>
              </a:solidFill>
            </a:endParaRPr>
          </a:p>
        </p:txBody>
      </p:sp>
      <p:grpSp>
        <p:nvGrpSpPr>
          <p:cNvPr id="16" name="Group 15">
            <a:extLst>
              <a:ext uri="{FF2B5EF4-FFF2-40B4-BE49-F238E27FC236}">
                <a16:creationId xmlns:a16="http://schemas.microsoft.com/office/drawing/2014/main" id="{86F58B7B-3DF2-BACD-7715-C0A69E80C646}"/>
              </a:ext>
            </a:extLst>
          </p:cNvPr>
          <p:cNvGrpSpPr/>
          <p:nvPr/>
        </p:nvGrpSpPr>
        <p:grpSpPr>
          <a:xfrm>
            <a:off x="508000" y="1679179"/>
            <a:ext cx="5435600" cy="1749821"/>
            <a:chOff x="508000" y="2505870"/>
            <a:chExt cx="5435600" cy="1749821"/>
          </a:xfrm>
        </p:grpSpPr>
        <p:sp>
          <p:nvSpPr>
            <p:cNvPr id="3" name="Text 1"/>
            <p:cNvSpPr/>
            <p:nvPr/>
          </p:nvSpPr>
          <p:spPr>
            <a:xfrm>
              <a:off x="508000" y="2505870"/>
              <a:ext cx="5435600" cy="1749821"/>
            </a:xfrm>
            <a:prstGeom prst="roundRect">
              <a:avLst>
                <a:gd name="adj" fmla="val 8709"/>
              </a:avLst>
            </a:prstGeom>
            <a:solidFill>
              <a:srgbClr val="F0FDFA"/>
            </a:solidFill>
            <a:ln/>
          </p:spPr>
          <p:txBody>
            <a:bodyPr wrap="square" rtlCol="0" anchor="ctr"/>
            <a:lstStyle/>
            <a:p>
              <a:endParaRPr lang="en-US" sz="4000" dirty="0"/>
            </a:p>
          </p:txBody>
        </p:sp>
        <p:sp>
          <p:nvSpPr>
            <p:cNvPr id="4" name="Text 2"/>
            <p:cNvSpPr/>
            <p:nvPr/>
          </p:nvSpPr>
          <p:spPr>
            <a:xfrm>
              <a:off x="736600" y="2734469"/>
              <a:ext cx="5077968" cy="248840"/>
            </a:xfrm>
            <a:prstGeom prst="rect">
              <a:avLst/>
            </a:prstGeom>
            <a:noFill/>
            <a:ln/>
          </p:spPr>
          <p:txBody>
            <a:bodyPr wrap="square" lIns="0" tIns="0" rIns="0" bIns="0" rtlCol="0" anchor="t"/>
            <a:lstStyle/>
            <a:p>
              <a:pPr>
                <a:lnSpc>
                  <a:spcPts val="1960"/>
                </a:lnSpc>
                <a:spcAft>
                  <a:spcPts val="1000"/>
                </a:spcAft>
              </a:pPr>
              <a:r>
                <a:rPr lang="en-US" sz="2400" b="1" dirty="0">
                  <a:solidFill>
                    <a:srgbClr val="0D9488"/>
                  </a:solidFill>
                  <a:latin typeface="Arial" pitchFamily="34" charset="0"/>
                  <a:ea typeface="Arial" pitchFamily="34" charset="-122"/>
                  <a:cs typeface="Arial" pitchFamily="34" charset="-120"/>
                </a:rPr>
                <a:t>The Finding</a:t>
              </a:r>
              <a:endParaRPr lang="en-US" sz="2400" dirty="0"/>
            </a:p>
          </p:txBody>
        </p:sp>
        <p:sp>
          <p:nvSpPr>
            <p:cNvPr id="5" name="Text 3"/>
            <p:cNvSpPr/>
            <p:nvPr/>
          </p:nvSpPr>
          <p:spPr>
            <a:xfrm>
              <a:off x="736600" y="3110310"/>
              <a:ext cx="5077968" cy="266700"/>
            </a:xfrm>
            <a:prstGeom prst="rect">
              <a:avLst/>
            </a:prstGeom>
            <a:noFill/>
            <a:ln/>
          </p:spPr>
          <p:txBody>
            <a:bodyPr wrap="square" lIns="0" tIns="0" rIns="0" bIns="0" rtlCol="0" anchor="t"/>
            <a:lstStyle/>
            <a:p>
              <a:pPr>
                <a:lnSpc>
                  <a:spcPts val="2100"/>
                </a:lnSpc>
                <a:spcAft>
                  <a:spcPts val="800"/>
                </a:spcAft>
              </a:pPr>
              <a:r>
                <a:rPr lang="en-US" sz="2400" dirty="0">
                  <a:solidFill>
                    <a:srgbClr val="1E293B"/>
                  </a:solidFill>
                  <a:latin typeface="Arial" pitchFamily="34" charset="0"/>
                  <a:ea typeface="Arial" pitchFamily="34" charset="-122"/>
                  <a:cs typeface="Arial" pitchFamily="34" charset="-120"/>
                </a:rPr>
                <a:t>In the clinical dataset:</a:t>
              </a:r>
              <a:endParaRPr lang="en-US" sz="2400" dirty="0"/>
            </a:p>
          </p:txBody>
        </p:sp>
        <p:sp>
          <p:nvSpPr>
            <p:cNvPr id="6" name="Text 4"/>
            <p:cNvSpPr/>
            <p:nvPr/>
          </p:nvSpPr>
          <p:spPr>
            <a:xfrm>
              <a:off x="736600" y="3478609"/>
              <a:ext cx="5077968" cy="248840"/>
            </a:xfrm>
            <a:prstGeom prst="rect">
              <a:avLst/>
            </a:prstGeom>
            <a:noFill/>
            <a:ln/>
          </p:spPr>
          <p:txBody>
            <a:bodyPr wrap="square" lIns="0" tIns="0" rIns="0" bIns="0" rtlCol="0" anchor="t"/>
            <a:lstStyle/>
            <a:p>
              <a:pPr>
                <a:lnSpc>
                  <a:spcPts val="1960"/>
                </a:lnSpc>
              </a:pPr>
              <a:r>
                <a:rPr lang="en-US" sz="2400" dirty="0">
                  <a:solidFill>
                    <a:srgbClr val="1E293B"/>
                  </a:solidFill>
                  <a:latin typeface="Arial" pitchFamily="34" charset="0"/>
                  <a:ea typeface="Arial" pitchFamily="34" charset="-122"/>
                  <a:cs typeface="Arial" pitchFamily="34" charset="-120"/>
                </a:rPr>
                <a:t>Married: M = 5.8 | Single: M = 7.4</a:t>
              </a:r>
              <a:endParaRPr lang="en-US" sz="2400" dirty="0"/>
            </a:p>
          </p:txBody>
        </p:sp>
        <p:sp>
          <p:nvSpPr>
            <p:cNvPr id="7" name="Text 5"/>
            <p:cNvSpPr/>
            <p:nvPr/>
          </p:nvSpPr>
          <p:spPr>
            <a:xfrm>
              <a:off x="736600" y="3778251"/>
              <a:ext cx="5077968" cy="248840"/>
            </a:xfrm>
            <a:prstGeom prst="rect">
              <a:avLst/>
            </a:prstGeom>
            <a:noFill/>
            <a:ln/>
          </p:spPr>
          <p:txBody>
            <a:bodyPr wrap="square" lIns="0" tIns="0" rIns="0" bIns="0" rtlCol="0" anchor="t"/>
            <a:lstStyle/>
            <a:p>
              <a:pPr>
                <a:lnSpc>
                  <a:spcPts val="1960"/>
                </a:lnSpc>
                <a:spcBef>
                  <a:spcPts val="400"/>
                </a:spcBef>
              </a:pPr>
              <a:r>
                <a:rPr lang="en-US" sz="2400" i="1" dirty="0">
                  <a:solidFill>
                    <a:srgbClr val="1E293B"/>
                  </a:solidFill>
                  <a:latin typeface="Arial" pitchFamily="34" charset="0"/>
                  <a:ea typeface="Arial" pitchFamily="34" charset="-122"/>
                  <a:cs typeface="Arial" pitchFamily="34" charset="-120"/>
                </a:rPr>
                <a:t>t</a:t>
              </a:r>
              <a:r>
                <a:rPr lang="en-US" sz="2400" dirty="0">
                  <a:solidFill>
                    <a:srgbClr val="1E293B"/>
                  </a:solidFill>
                  <a:latin typeface="Arial" pitchFamily="34" charset="0"/>
                  <a:ea typeface="Arial" pitchFamily="34" charset="-122"/>
                  <a:cs typeface="Arial" pitchFamily="34" charset="-120"/>
                </a:rPr>
                <a:t> = 2.5, </a:t>
              </a:r>
              <a:r>
                <a:rPr lang="en-US" sz="2400" i="1" dirty="0">
                  <a:solidFill>
                    <a:srgbClr val="1E293B"/>
                  </a:solidFill>
                  <a:latin typeface="Arial" pitchFamily="34" charset="0"/>
                  <a:ea typeface="Arial" pitchFamily="34" charset="-122"/>
                  <a:cs typeface="Arial" pitchFamily="34" charset="-120"/>
                </a:rPr>
                <a:t>p</a:t>
              </a:r>
              <a:r>
                <a:rPr lang="en-US" sz="2400" dirty="0">
                  <a:solidFill>
                    <a:srgbClr val="1E293B"/>
                  </a:solidFill>
                  <a:latin typeface="Arial" pitchFamily="34" charset="0"/>
                  <a:ea typeface="Arial" pitchFamily="34" charset="-122"/>
                  <a:cs typeface="Arial" pitchFamily="34" charset="-120"/>
                </a:rPr>
                <a:t> &lt; .05</a:t>
              </a:r>
              <a:endParaRPr lang="en-US" sz="2400" dirty="0"/>
            </a:p>
          </p:txBody>
        </p:sp>
      </p:grpSp>
      <p:sp>
        <p:nvSpPr>
          <p:cNvPr id="8" name="Text 6"/>
          <p:cNvSpPr/>
          <p:nvPr/>
        </p:nvSpPr>
        <p:spPr>
          <a:xfrm>
            <a:off x="508000" y="3590331"/>
            <a:ext cx="5435600" cy="604440"/>
          </a:xfrm>
          <a:prstGeom prst="roundRect">
            <a:avLst>
              <a:gd name="adj" fmla="val 25213"/>
            </a:avLst>
          </a:prstGeom>
          <a:solidFill>
            <a:srgbClr val="DBEAFE"/>
          </a:solidFill>
          <a:ln/>
        </p:spPr>
        <p:txBody>
          <a:bodyPr wrap="square" rtlCol="0" anchor="ctr"/>
          <a:lstStyle/>
          <a:p>
            <a:endParaRPr lang="en-US" sz="2400" dirty="0"/>
          </a:p>
        </p:txBody>
      </p:sp>
      <p:sp>
        <p:nvSpPr>
          <p:cNvPr id="9" name="Text 7"/>
          <p:cNvSpPr/>
          <p:nvPr/>
        </p:nvSpPr>
        <p:spPr>
          <a:xfrm>
            <a:off x="684784" y="3768131"/>
            <a:ext cx="5181600" cy="248840"/>
          </a:xfrm>
          <a:prstGeom prst="rect">
            <a:avLst/>
          </a:prstGeom>
          <a:noFill/>
          <a:ln/>
        </p:spPr>
        <p:txBody>
          <a:bodyPr wrap="square" lIns="0" tIns="0" rIns="0" bIns="0" rtlCol="0" anchor="t"/>
          <a:lstStyle/>
          <a:p>
            <a:pPr>
              <a:lnSpc>
                <a:spcPts val="1960"/>
              </a:lnSpc>
            </a:pPr>
            <a:r>
              <a:rPr lang="en-US" sz="2000" dirty="0">
                <a:solidFill>
                  <a:srgbClr val="1E40AF"/>
                </a:solidFill>
                <a:latin typeface="Arial" pitchFamily="34" charset="0"/>
                <a:ea typeface="Arial" pitchFamily="34" charset="-122"/>
                <a:cs typeface="Arial" pitchFamily="34" charset="-120"/>
              </a:rPr>
              <a:t>Statistically significant difference!</a:t>
            </a:r>
            <a:endParaRPr lang="en-US" sz="2000" dirty="0"/>
          </a:p>
        </p:txBody>
      </p:sp>
      <p:grpSp>
        <p:nvGrpSpPr>
          <p:cNvPr id="19" name="Group 18">
            <a:extLst>
              <a:ext uri="{FF2B5EF4-FFF2-40B4-BE49-F238E27FC236}">
                <a16:creationId xmlns:a16="http://schemas.microsoft.com/office/drawing/2014/main" id="{46FE30EC-FD19-C990-5E03-BB232E14AD37}"/>
              </a:ext>
            </a:extLst>
          </p:cNvPr>
          <p:cNvGrpSpPr/>
          <p:nvPr/>
        </p:nvGrpSpPr>
        <p:grpSpPr>
          <a:xfrm>
            <a:off x="6248400" y="1554480"/>
            <a:ext cx="5435600" cy="2956560"/>
            <a:chOff x="6248400" y="2341960"/>
            <a:chExt cx="5435600" cy="1341040"/>
          </a:xfrm>
        </p:grpSpPr>
        <p:sp>
          <p:nvSpPr>
            <p:cNvPr id="10" name="Text 8"/>
            <p:cNvSpPr/>
            <p:nvPr/>
          </p:nvSpPr>
          <p:spPr>
            <a:xfrm>
              <a:off x="6248400" y="2341960"/>
              <a:ext cx="5435600" cy="1341040"/>
            </a:xfrm>
            <a:prstGeom prst="roundRect">
              <a:avLst>
                <a:gd name="adj" fmla="val 11364"/>
              </a:avLst>
            </a:prstGeom>
            <a:solidFill>
              <a:srgbClr val="FEF3C7"/>
            </a:solidFill>
            <a:ln/>
          </p:spPr>
          <p:txBody>
            <a:bodyPr wrap="square" rtlCol="0" anchor="ctr"/>
            <a:lstStyle/>
            <a:p>
              <a:endParaRPr lang="en-US" sz="3600" dirty="0"/>
            </a:p>
          </p:txBody>
        </p:sp>
        <p:grpSp>
          <p:nvGrpSpPr>
            <p:cNvPr id="18" name="Group 17">
              <a:extLst>
                <a:ext uri="{FF2B5EF4-FFF2-40B4-BE49-F238E27FC236}">
                  <a16:creationId xmlns:a16="http://schemas.microsoft.com/office/drawing/2014/main" id="{26E05B99-7AFB-BED7-EA68-202B827E5E16}"/>
                </a:ext>
              </a:extLst>
            </p:cNvPr>
            <p:cNvGrpSpPr/>
            <p:nvPr/>
          </p:nvGrpSpPr>
          <p:grpSpPr>
            <a:xfrm>
              <a:off x="6477000" y="2570560"/>
              <a:ext cx="5077968" cy="883840"/>
              <a:chOff x="6477000" y="2570560"/>
              <a:chExt cx="5077968" cy="883840"/>
            </a:xfrm>
          </p:grpSpPr>
          <p:sp>
            <p:nvSpPr>
              <p:cNvPr id="11" name="Text 9"/>
              <p:cNvSpPr/>
              <p:nvPr/>
            </p:nvSpPr>
            <p:spPr>
              <a:xfrm>
                <a:off x="6477000" y="2570560"/>
                <a:ext cx="5077968" cy="248840"/>
              </a:xfrm>
              <a:prstGeom prst="rect">
                <a:avLst/>
              </a:prstGeom>
              <a:noFill/>
              <a:ln/>
            </p:spPr>
            <p:txBody>
              <a:bodyPr wrap="square" lIns="0" tIns="0" rIns="0" bIns="0" rtlCol="0" anchor="t"/>
              <a:lstStyle/>
              <a:p>
                <a:pPr>
                  <a:lnSpc>
                    <a:spcPts val="1960"/>
                  </a:lnSpc>
                  <a:spcAft>
                    <a:spcPts val="800"/>
                  </a:spcAft>
                </a:pPr>
                <a:r>
                  <a:rPr lang="en-US" sz="2400" b="1" dirty="0">
                    <a:solidFill>
                      <a:srgbClr val="D97706"/>
                    </a:solidFill>
                    <a:latin typeface="Arial" pitchFamily="34" charset="0"/>
                    <a:ea typeface="Arial" pitchFamily="34" charset="-122"/>
                    <a:cs typeface="Arial" pitchFamily="34" charset="-120"/>
                  </a:rPr>
                  <a:t>But Wait...</a:t>
                </a:r>
                <a:endParaRPr lang="en-US" sz="2400" dirty="0"/>
              </a:p>
            </p:txBody>
          </p:sp>
          <p:sp>
            <p:nvSpPr>
              <p:cNvPr id="12" name="Text 10"/>
              <p:cNvSpPr/>
              <p:nvPr/>
            </p:nvSpPr>
            <p:spPr>
              <a:xfrm>
                <a:off x="6477000" y="2921000"/>
                <a:ext cx="5077968" cy="533400"/>
              </a:xfrm>
              <a:prstGeom prst="rect">
                <a:avLst/>
              </a:prstGeom>
              <a:noFill/>
              <a:ln/>
            </p:spPr>
            <p:txBody>
              <a:bodyPr wrap="square" lIns="0" tIns="0" rIns="0" bIns="0" rtlCol="0" anchor="t"/>
              <a:lstStyle/>
              <a:p>
                <a:pPr>
                  <a:lnSpc>
                    <a:spcPts val="2100"/>
                  </a:lnSpc>
                </a:pPr>
                <a:r>
                  <a:rPr lang="en-US" sz="2400" dirty="0">
                    <a:solidFill>
                      <a:srgbClr val="1E293B"/>
                    </a:solidFill>
                    <a:latin typeface="Arial" pitchFamily="34" charset="0"/>
                    <a:ea typeface="Arial" pitchFamily="34" charset="-122"/>
                    <a:cs typeface="Arial" pitchFamily="34" charset="-120"/>
                  </a:rPr>
                  <a:t>Does marriage protect against depression? Or is something else going on?</a:t>
                </a:r>
                <a:endParaRPr lang="en-US" sz="2400" dirty="0"/>
              </a:p>
            </p:txBody>
          </p:sp>
        </p:grpSp>
      </p:grpSp>
      <p:grpSp>
        <p:nvGrpSpPr>
          <p:cNvPr id="20" name="Group 19">
            <a:extLst>
              <a:ext uri="{FF2B5EF4-FFF2-40B4-BE49-F238E27FC236}">
                <a16:creationId xmlns:a16="http://schemas.microsoft.com/office/drawing/2014/main" id="{51C54E26-B784-B09E-5125-A8962E2D7C9E}"/>
              </a:ext>
            </a:extLst>
          </p:cNvPr>
          <p:cNvGrpSpPr/>
          <p:nvPr/>
        </p:nvGrpSpPr>
        <p:grpSpPr>
          <a:xfrm>
            <a:off x="787400" y="4735035"/>
            <a:ext cx="10617200" cy="1341040"/>
            <a:chOff x="6248400" y="3860800"/>
            <a:chExt cx="5435600" cy="1341040"/>
          </a:xfrm>
        </p:grpSpPr>
        <p:sp>
          <p:nvSpPr>
            <p:cNvPr id="13" name="Text 11"/>
            <p:cNvSpPr/>
            <p:nvPr/>
          </p:nvSpPr>
          <p:spPr>
            <a:xfrm>
              <a:off x="6248400" y="3860800"/>
              <a:ext cx="5435600" cy="1341040"/>
            </a:xfrm>
            <a:prstGeom prst="roundRect">
              <a:avLst>
                <a:gd name="adj" fmla="val 11364"/>
              </a:avLst>
            </a:prstGeom>
            <a:solidFill>
              <a:srgbClr val="F1F5F9"/>
            </a:solidFill>
            <a:ln>
              <a:solidFill>
                <a:srgbClr val="FF0000"/>
              </a:solidFill>
            </a:ln>
          </p:spPr>
          <p:txBody>
            <a:bodyPr wrap="square" rtlCol="0" anchor="ctr"/>
            <a:lstStyle/>
            <a:p>
              <a:endParaRPr lang="en-US" sz="4000" dirty="0"/>
            </a:p>
          </p:txBody>
        </p:sp>
        <p:sp>
          <p:nvSpPr>
            <p:cNvPr id="14" name="Text 12"/>
            <p:cNvSpPr/>
            <p:nvPr/>
          </p:nvSpPr>
          <p:spPr>
            <a:xfrm>
              <a:off x="6477000" y="4089400"/>
              <a:ext cx="5077968" cy="248840"/>
            </a:xfrm>
            <a:prstGeom prst="rect">
              <a:avLst/>
            </a:prstGeom>
            <a:noFill/>
            <a:ln/>
          </p:spPr>
          <p:txBody>
            <a:bodyPr wrap="square" lIns="0" tIns="0" rIns="0" bIns="0" rtlCol="0" anchor="t"/>
            <a:lstStyle/>
            <a:p>
              <a:pPr>
                <a:lnSpc>
                  <a:spcPts val="1960"/>
                </a:lnSpc>
                <a:spcAft>
                  <a:spcPts val="800"/>
                </a:spcAft>
              </a:pPr>
              <a:r>
                <a:rPr lang="en-US" sz="2400" b="1" dirty="0">
                  <a:solidFill>
                    <a:srgbClr val="64748B"/>
                  </a:solidFill>
                  <a:latin typeface="Arial" pitchFamily="34" charset="0"/>
                  <a:ea typeface="Arial" pitchFamily="34" charset="-122"/>
                  <a:cs typeface="Arial" pitchFamily="34" charset="-120"/>
                </a:rPr>
                <a:t>Stop and Think</a:t>
              </a:r>
              <a:endParaRPr lang="en-US" sz="2400" dirty="0"/>
            </a:p>
          </p:txBody>
        </p:sp>
        <p:sp>
          <p:nvSpPr>
            <p:cNvPr id="15" name="Text 13"/>
            <p:cNvSpPr/>
            <p:nvPr/>
          </p:nvSpPr>
          <p:spPr>
            <a:xfrm>
              <a:off x="6477000" y="4439840"/>
              <a:ext cx="5077968" cy="533400"/>
            </a:xfrm>
            <a:prstGeom prst="rect">
              <a:avLst/>
            </a:prstGeom>
            <a:noFill/>
            <a:ln/>
          </p:spPr>
          <p:txBody>
            <a:bodyPr wrap="square" lIns="0" tIns="0" rIns="0" bIns="0" rtlCol="0" anchor="t"/>
            <a:lstStyle/>
            <a:p>
              <a:pPr>
                <a:lnSpc>
                  <a:spcPts val="2100"/>
                </a:lnSpc>
              </a:pPr>
              <a:r>
                <a:rPr lang="en-US" sz="2400" dirty="0">
                  <a:solidFill>
                    <a:srgbClr val="1E293B"/>
                  </a:solidFill>
                  <a:latin typeface="Arial" pitchFamily="34" charset="0"/>
                  <a:ea typeface="Arial" pitchFamily="34" charset="-122"/>
                  <a:cs typeface="Arial" pitchFamily="34" charset="-120"/>
                </a:rPr>
                <a:t>What third variable might explain why married people report lower depression?</a:t>
              </a:r>
              <a:endParaRPr lang="en-US" sz="2400" dirty="0"/>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508000" y="381000"/>
            <a:ext cx="5712715" cy="406400"/>
          </a:xfrm>
          <a:prstGeom prst="rect">
            <a:avLst/>
          </a:prstGeom>
          <a:noFill/>
          <a:ln/>
        </p:spPr>
        <p:txBody>
          <a:bodyPr wrap="square" lIns="0" tIns="0" rIns="0" bIns="0" rtlCol="0" anchor="t"/>
          <a:lstStyle/>
          <a:p>
            <a:pPr>
              <a:lnSpc>
                <a:spcPts val="3200"/>
              </a:lnSpc>
            </a:pPr>
            <a:r>
              <a:rPr lang="en-US" sz="3200" b="1" dirty="0">
                <a:solidFill>
                  <a:srgbClr val="2E5090"/>
                </a:solidFill>
                <a:latin typeface="Georgia" pitchFamily="34" charset="0"/>
                <a:ea typeface="Georgia" pitchFamily="34" charset="-122"/>
                <a:cs typeface="Georgia" pitchFamily="34" charset="-120"/>
              </a:rPr>
              <a:t>Age: A Potential Third Variable</a:t>
            </a:r>
            <a:endParaRPr lang="en-US" sz="3200" dirty="0">
              <a:solidFill>
                <a:srgbClr val="2E5090"/>
              </a:solidFill>
            </a:endParaRPr>
          </a:p>
        </p:txBody>
      </p:sp>
      <p:sp>
        <p:nvSpPr>
          <p:cNvPr id="3" name="Text 1"/>
          <p:cNvSpPr/>
          <p:nvPr/>
        </p:nvSpPr>
        <p:spPr>
          <a:xfrm>
            <a:off x="532000" y="1527540"/>
            <a:ext cx="5401000" cy="1646281"/>
          </a:xfrm>
          <a:prstGeom prst="roundRect">
            <a:avLst>
              <a:gd name="adj" fmla="val 15547"/>
            </a:avLst>
          </a:prstGeom>
          <a:solidFill>
            <a:srgbClr val="F0FDFA"/>
          </a:solidFill>
          <a:ln/>
        </p:spPr>
        <p:txBody>
          <a:bodyPr wrap="square" rtlCol="0" anchor="ctr"/>
          <a:lstStyle/>
          <a:p>
            <a:endParaRPr lang="en-US" sz="2400" dirty="0"/>
          </a:p>
        </p:txBody>
      </p:sp>
      <p:sp>
        <p:nvSpPr>
          <p:cNvPr id="4" name="Text 2"/>
          <p:cNvSpPr/>
          <p:nvPr/>
        </p:nvSpPr>
        <p:spPr>
          <a:xfrm>
            <a:off x="711201" y="1712739"/>
            <a:ext cx="5155692" cy="230981"/>
          </a:xfrm>
          <a:prstGeom prst="rect">
            <a:avLst/>
          </a:prstGeom>
          <a:noFill/>
          <a:ln/>
        </p:spPr>
        <p:txBody>
          <a:bodyPr wrap="square" lIns="0" tIns="0" rIns="0" bIns="0" rtlCol="0" anchor="t"/>
          <a:lstStyle/>
          <a:p>
            <a:pPr>
              <a:lnSpc>
                <a:spcPts val="1820"/>
              </a:lnSpc>
              <a:spcAft>
                <a:spcPts val="600"/>
              </a:spcAft>
            </a:pPr>
            <a:r>
              <a:rPr lang="en-US" sz="2000" b="1" dirty="0">
                <a:solidFill>
                  <a:srgbClr val="0D9488"/>
                </a:solidFill>
                <a:latin typeface="Arial" pitchFamily="34" charset="0"/>
                <a:ea typeface="Arial" pitchFamily="34" charset="-122"/>
                <a:cs typeface="Arial" pitchFamily="34" charset="-120"/>
              </a:rPr>
              <a:t>What We Know</a:t>
            </a:r>
            <a:endParaRPr lang="en-US" sz="2000" dirty="0"/>
          </a:p>
        </p:txBody>
      </p:sp>
      <p:sp>
        <p:nvSpPr>
          <p:cNvPr id="5" name="Text 3"/>
          <p:cNvSpPr/>
          <p:nvPr/>
        </p:nvSpPr>
        <p:spPr>
          <a:xfrm>
            <a:off x="711201" y="2289921"/>
            <a:ext cx="5155692" cy="266700"/>
          </a:xfrm>
          <a:prstGeom prst="rect">
            <a:avLst/>
          </a:prstGeom>
          <a:noFill/>
          <a:ln/>
        </p:spPr>
        <p:txBody>
          <a:bodyPr wrap="square" lIns="0" tIns="0" rIns="0" bIns="0" rtlCol="0" anchor="t"/>
          <a:lstStyle/>
          <a:p>
            <a:pPr>
              <a:lnSpc>
                <a:spcPts val="2100"/>
              </a:lnSpc>
            </a:pPr>
            <a:r>
              <a:rPr lang="en-US" sz="2400" dirty="0">
                <a:solidFill>
                  <a:srgbClr val="1E293B"/>
                </a:solidFill>
                <a:latin typeface="Arial" pitchFamily="34" charset="0"/>
                <a:ea typeface="Arial" pitchFamily="34" charset="-122"/>
                <a:cs typeface="Arial" pitchFamily="34" charset="-120"/>
              </a:rPr>
              <a:t>Older adults tend to be less depressed than younger adults</a:t>
            </a:r>
            <a:endParaRPr lang="en-US" sz="2400" dirty="0"/>
          </a:p>
        </p:txBody>
      </p:sp>
      <p:sp>
        <p:nvSpPr>
          <p:cNvPr id="6" name="Text 4"/>
          <p:cNvSpPr/>
          <p:nvPr/>
        </p:nvSpPr>
        <p:spPr>
          <a:xfrm>
            <a:off x="6205000" y="1532190"/>
            <a:ext cx="5467000" cy="1636981"/>
          </a:xfrm>
          <a:prstGeom prst="roundRect">
            <a:avLst>
              <a:gd name="adj" fmla="val 12222"/>
            </a:avLst>
          </a:prstGeom>
          <a:solidFill>
            <a:srgbClr val="FFF7ED"/>
          </a:solidFill>
          <a:ln/>
        </p:spPr>
        <p:txBody>
          <a:bodyPr wrap="square" rtlCol="0" anchor="ctr"/>
          <a:lstStyle/>
          <a:p>
            <a:endParaRPr lang="en-US" sz="2400" dirty="0"/>
          </a:p>
        </p:txBody>
      </p:sp>
      <p:sp>
        <p:nvSpPr>
          <p:cNvPr id="7" name="Text 5"/>
          <p:cNvSpPr/>
          <p:nvPr/>
        </p:nvSpPr>
        <p:spPr>
          <a:xfrm>
            <a:off x="6426201" y="1717390"/>
            <a:ext cx="5155692" cy="230981"/>
          </a:xfrm>
          <a:prstGeom prst="rect">
            <a:avLst/>
          </a:prstGeom>
          <a:noFill/>
          <a:ln/>
        </p:spPr>
        <p:txBody>
          <a:bodyPr wrap="square" lIns="0" tIns="0" rIns="0" bIns="0" rtlCol="0" anchor="t"/>
          <a:lstStyle/>
          <a:p>
            <a:pPr>
              <a:lnSpc>
                <a:spcPts val="1820"/>
              </a:lnSpc>
              <a:spcAft>
                <a:spcPts val="600"/>
              </a:spcAft>
            </a:pPr>
            <a:r>
              <a:rPr lang="en-US" sz="2000" b="1" dirty="0">
                <a:solidFill>
                  <a:srgbClr val="EA580C"/>
                </a:solidFill>
                <a:latin typeface="Arial" pitchFamily="34" charset="0"/>
                <a:ea typeface="Arial" pitchFamily="34" charset="-122"/>
                <a:cs typeface="Arial" pitchFamily="34" charset="-120"/>
              </a:rPr>
              <a:t>Also True</a:t>
            </a:r>
            <a:endParaRPr lang="en-US" sz="2000" dirty="0"/>
          </a:p>
        </p:txBody>
      </p:sp>
      <p:sp>
        <p:nvSpPr>
          <p:cNvPr id="8" name="Text 6"/>
          <p:cNvSpPr/>
          <p:nvPr/>
        </p:nvSpPr>
        <p:spPr>
          <a:xfrm>
            <a:off x="6426201" y="2288571"/>
            <a:ext cx="5155692" cy="533400"/>
          </a:xfrm>
          <a:prstGeom prst="rect">
            <a:avLst/>
          </a:prstGeom>
          <a:noFill/>
          <a:ln/>
        </p:spPr>
        <p:txBody>
          <a:bodyPr wrap="square" lIns="0" tIns="0" rIns="0" bIns="0" rtlCol="0" anchor="t"/>
          <a:lstStyle/>
          <a:p>
            <a:pPr>
              <a:lnSpc>
                <a:spcPts val="2100"/>
              </a:lnSpc>
            </a:pPr>
            <a:r>
              <a:rPr lang="en-US" sz="2400" dirty="0">
                <a:solidFill>
                  <a:srgbClr val="1E293B"/>
                </a:solidFill>
                <a:latin typeface="Arial"/>
                <a:ea typeface="Arial" pitchFamily="34" charset="-122"/>
                <a:cs typeface="Arial"/>
              </a:rPr>
              <a:t>Age is correlated with marital status - people start life single and some later get married</a:t>
            </a:r>
            <a:endParaRPr lang="en-US" sz="2400">
              <a:latin typeface="Aptos"/>
              <a:cs typeface="Arial"/>
            </a:endParaRPr>
          </a:p>
        </p:txBody>
      </p:sp>
      <p:sp>
        <p:nvSpPr>
          <p:cNvPr id="9" name="Text 7"/>
          <p:cNvSpPr/>
          <p:nvPr/>
        </p:nvSpPr>
        <p:spPr>
          <a:xfrm>
            <a:off x="502000" y="3438372"/>
            <a:ext cx="11176000" cy="2089401"/>
          </a:xfrm>
          <a:prstGeom prst="roundRect">
            <a:avLst>
              <a:gd name="adj" fmla="val 13639"/>
            </a:avLst>
          </a:prstGeom>
          <a:solidFill>
            <a:srgbClr val="1E293B"/>
          </a:solidFill>
          <a:ln/>
        </p:spPr>
        <p:txBody>
          <a:bodyPr wrap="square" rtlCol="0" anchor="ctr"/>
          <a:lstStyle/>
          <a:p>
            <a:endParaRPr lang="en-US" sz="2400" dirty="0"/>
          </a:p>
        </p:txBody>
      </p:sp>
      <p:sp>
        <p:nvSpPr>
          <p:cNvPr id="10" name="Text 8"/>
          <p:cNvSpPr/>
          <p:nvPr/>
        </p:nvSpPr>
        <p:spPr>
          <a:xfrm>
            <a:off x="712600" y="3900971"/>
            <a:ext cx="10933176" cy="248840"/>
          </a:xfrm>
          <a:prstGeom prst="rect">
            <a:avLst/>
          </a:prstGeom>
          <a:noFill/>
          <a:ln/>
        </p:spPr>
        <p:txBody>
          <a:bodyPr wrap="square" lIns="0" tIns="0" rIns="0" bIns="0" rtlCol="0" anchor="t"/>
          <a:lstStyle/>
          <a:p>
            <a:pPr>
              <a:lnSpc>
                <a:spcPts val="1960"/>
              </a:lnSpc>
              <a:spcAft>
                <a:spcPts val="1000"/>
              </a:spcAft>
            </a:pPr>
            <a:r>
              <a:rPr lang="en-US" sz="2800" dirty="0">
                <a:solidFill>
                  <a:srgbClr val="94A3B8"/>
                </a:solidFill>
                <a:latin typeface="Arial"/>
                <a:ea typeface="Arial" pitchFamily="34" charset="-122"/>
                <a:cs typeface="Arial"/>
              </a:rPr>
              <a:t>Average Age in Our Sample:</a:t>
            </a:r>
            <a:endParaRPr lang="en-US" sz="2800">
              <a:latin typeface="Aptos"/>
              <a:cs typeface="Arial"/>
            </a:endParaRPr>
          </a:p>
        </p:txBody>
      </p:sp>
      <p:sp>
        <p:nvSpPr>
          <p:cNvPr id="11" name="Text 9"/>
          <p:cNvSpPr/>
          <p:nvPr/>
        </p:nvSpPr>
        <p:spPr>
          <a:xfrm>
            <a:off x="712600" y="4576812"/>
            <a:ext cx="10933176" cy="284361"/>
          </a:xfrm>
          <a:prstGeom prst="rect">
            <a:avLst/>
          </a:prstGeom>
          <a:noFill/>
          <a:ln/>
        </p:spPr>
        <p:txBody>
          <a:bodyPr wrap="square" lIns="0" tIns="0" rIns="0" bIns="0" rtlCol="0" anchor="t"/>
          <a:lstStyle/>
          <a:p>
            <a:pPr>
              <a:lnSpc>
                <a:spcPts val="2240"/>
              </a:lnSpc>
            </a:pPr>
            <a:r>
              <a:rPr lang="en-US" sz="2800" dirty="0">
                <a:solidFill>
                  <a:srgbClr val="FFFFFF"/>
                </a:solidFill>
                <a:latin typeface="Arial"/>
                <a:ea typeface="Arial" pitchFamily="34" charset="-122"/>
                <a:cs typeface="Arial"/>
              </a:rPr>
              <a:t>Married: 44.5 years | Single: 36.5 years | Difference: 8 years</a:t>
            </a:r>
            <a:endParaRPr lang="en-US" sz="2800">
              <a:latin typeface="Aptos"/>
              <a:cs typeface="Arial"/>
            </a:endParaRPr>
          </a:p>
        </p:txBody>
      </p:sp>
      <p:sp>
        <p:nvSpPr>
          <p:cNvPr id="12" name="Text 10"/>
          <p:cNvSpPr/>
          <p:nvPr/>
        </p:nvSpPr>
        <p:spPr>
          <a:xfrm>
            <a:off x="496000" y="5568972"/>
            <a:ext cx="11176000" cy="826440"/>
          </a:xfrm>
          <a:prstGeom prst="roundRect">
            <a:avLst>
              <a:gd name="adj" fmla="val 25213"/>
            </a:avLst>
          </a:prstGeom>
          <a:solidFill>
            <a:srgbClr val="DBEAFE"/>
          </a:solidFill>
          <a:ln/>
        </p:spPr>
        <p:txBody>
          <a:bodyPr wrap="square" rtlCol="0" anchor="ctr"/>
          <a:lstStyle/>
          <a:p>
            <a:endParaRPr lang="en-US" sz="2400" dirty="0"/>
          </a:p>
        </p:txBody>
      </p:sp>
      <p:sp>
        <p:nvSpPr>
          <p:cNvPr id="13" name="Text 11"/>
          <p:cNvSpPr/>
          <p:nvPr/>
        </p:nvSpPr>
        <p:spPr>
          <a:xfrm>
            <a:off x="493596" y="5860772"/>
            <a:ext cx="11036808" cy="248840"/>
          </a:xfrm>
          <a:prstGeom prst="rect">
            <a:avLst/>
          </a:prstGeom>
          <a:noFill/>
          <a:ln/>
        </p:spPr>
        <p:txBody>
          <a:bodyPr wrap="square" lIns="0" tIns="0" rIns="0" bIns="0" rtlCol="0" anchor="t"/>
          <a:lstStyle/>
          <a:p>
            <a:pPr algn="ctr">
              <a:lnSpc>
                <a:spcPts val="1960"/>
              </a:lnSpc>
            </a:pPr>
            <a:r>
              <a:rPr lang="en-US" sz="2000" dirty="0">
                <a:solidFill>
                  <a:srgbClr val="1E40AF"/>
                </a:solidFill>
                <a:latin typeface="Arial" pitchFamily="34" charset="0"/>
                <a:ea typeface="Arial" pitchFamily="34" charset="-122"/>
                <a:cs typeface="Arial" pitchFamily="34" charset="-120"/>
              </a:rPr>
              <a:t>Married people might be less depressed because they are older, not because they are married!</a:t>
            </a:r>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19" descr="image.png"/>
          <p:cNvPicPr preferRelativeResize="0"/>
          <p:nvPr/>
        </p:nvPicPr>
        <p:blipFill rotWithShape="1">
          <a:blip r:embed="rId3">
            <a:alphaModFix/>
          </a:blip>
          <a:srcRect/>
          <a:stretch/>
        </p:blipFill>
        <p:spPr>
          <a:xfrm>
            <a:off x="0" y="0"/>
            <a:ext cx="12192000" cy="6858000"/>
          </a:xfrm>
          <a:prstGeom prst="rect">
            <a:avLst/>
          </a:prstGeom>
          <a:noFill/>
          <a:ln>
            <a:noFill/>
          </a:ln>
        </p:spPr>
      </p:pic>
      <p:pic>
        <p:nvPicPr>
          <p:cNvPr id="158" name="Google Shape;158;p19" descr="image.png"/>
          <p:cNvPicPr preferRelativeResize="0"/>
          <p:nvPr/>
        </p:nvPicPr>
        <p:blipFill rotWithShape="1">
          <a:blip r:embed="rId4">
            <a:alphaModFix/>
          </a:blip>
          <a:srcRect/>
          <a:stretch/>
        </p:blipFill>
        <p:spPr>
          <a:xfrm>
            <a:off x="381000" y="1428750"/>
            <a:ext cx="5524500" cy="5048250"/>
          </a:xfrm>
          <a:prstGeom prst="rect">
            <a:avLst/>
          </a:prstGeom>
          <a:noFill/>
          <a:ln>
            <a:noFill/>
          </a:ln>
        </p:spPr>
      </p:pic>
      <p:pic>
        <p:nvPicPr>
          <p:cNvPr id="159" name="Google Shape;159;p19" descr="image.png"/>
          <p:cNvPicPr preferRelativeResize="0"/>
          <p:nvPr/>
        </p:nvPicPr>
        <p:blipFill rotWithShape="1">
          <a:blip r:embed="rId4">
            <a:alphaModFix/>
          </a:blip>
          <a:srcRect/>
          <a:stretch/>
        </p:blipFill>
        <p:spPr>
          <a:xfrm>
            <a:off x="6286500" y="1428750"/>
            <a:ext cx="5524500" cy="5048250"/>
          </a:xfrm>
          <a:prstGeom prst="rect">
            <a:avLst/>
          </a:prstGeom>
          <a:noFill/>
          <a:ln>
            <a:noFill/>
          </a:ln>
        </p:spPr>
      </p:pic>
      <p:sp>
        <p:nvSpPr>
          <p:cNvPr id="160" name="Google Shape;160;p19"/>
          <p:cNvSpPr txBox="1"/>
          <p:nvPr/>
        </p:nvSpPr>
        <p:spPr>
          <a:xfrm>
            <a:off x="676275" y="1716637"/>
            <a:ext cx="5180647" cy="43088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800" b="1" i="0" u="none" strike="noStrike" cap="none">
                <a:solidFill>
                  <a:srgbClr val="005088"/>
                </a:solidFill>
                <a:latin typeface="Merriweather"/>
                <a:ea typeface="Merriweather"/>
                <a:cs typeface="Merriweather"/>
                <a:sym typeface="Merriweather"/>
              </a:rPr>
              <a:t>The Logic</a:t>
            </a:r>
            <a:endParaRPr sz="3600"/>
          </a:p>
        </p:txBody>
      </p:sp>
      <p:sp>
        <p:nvSpPr>
          <p:cNvPr id="161" name="Google Shape;161;p19"/>
          <p:cNvSpPr txBox="1"/>
          <p:nvPr/>
        </p:nvSpPr>
        <p:spPr>
          <a:xfrm>
            <a:off x="676275" y="2485162"/>
            <a:ext cx="4933950" cy="2166747"/>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200" b="0" i="0" u="none" strike="noStrike" cap="none" dirty="0">
                <a:solidFill>
                  <a:srgbClr val="005088"/>
                </a:solidFill>
                <a:latin typeface="DM Sans"/>
                <a:ea typeface="DM Sans"/>
                <a:cs typeface="DM Sans"/>
                <a:sym typeface="DM Sans"/>
              </a:rPr>
              <a:t>We can't always run experiments. Instead, we ask: "What would the relationship look like if everyone was equal on the third variable?"</a:t>
            </a:r>
            <a:endParaRPr lang="en-US" sz="2200"/>
          </a:p>
        </p:txBody>
      </p:sp>
      <p:sp>
        <p:nvSpPr>
          <p:cNvPr id="162" name="Google Shape;162;p19"/>
          <p:cNvSpPr txBox="1"/>
          <p:nvPr/>
        </p:nvSpPr>
        <p:spPr>
          <a:xfrm>
            <a:off x="670275" y="4850933"/>
            <a:ext cx="4933950" cy="1625060"/>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200" b="0" i="0" u="none" strike="noStrike" cap="none" dirty="0">
                <a:solidFill>
                  <a:srgbClr val="005088"/>
                </a:solidFill>
                <a:latin typeface="DM Sans"/>
                <a:ea typeface="DM Sans"/>
                <a:cs typeface="DM Sans"/>
                <a:sym typeface="DM Sans"/>
              </a:rPr>
              <a:t>We mathematically transform a variable (like age or income) into a </a:t>
            </a:r>
            <a:r>
              <a:rPr lang="en-US" sz="2200" b="1" i="0" u="none" strike="noStrike" cap="none" dirty="0">
                <a:solidFill>
                  <a:srgbClr val="005088"/>
                </a:solidFill>
                <a:latin typeface="DM Sans"/>
                <a:ea typeface="DM Sans"/>
                <a:cs typeface="DM Sans"/>
                <a:sym typeface="DM Sans"/>
              </a:rPr>
              <a:t>constant</a:t>
            </a:r>
            <a:r>
              <a:rPr lang="en-US" sz="2200" b="0" i="0" u="none" strike="noStrike" cap="none" dirty="0">
                <a:solidFill>
                  <a:srgbClr val="005088"/>
                </a:solidFill>
                <a:latin typeface="DM Sans"/>
                <a:ea typeface="DM Sans"/>
                <a:cs typeface="DM Sans"/>
                <a:sym typeface="DM Sans"/>
              </a:rPr>
              <a:t>.</a:t>
            </a:r>
            <a:endParaRPr lang="en-US" sz="2200"/>
          </a:p>
        </p:txBody>
      </p:sp>
      <p:sp>
        <p:nvSpPr>
          <p:cNvPr id="163" name="Google Shape;163;p19"/>
          <p:cNvSpPr txBox="1"/>
          <p:nvPr/>
        </p:nvSpPr>
        <p:spPr>
          <a:xfrm>
            <a:off x="6581775" y="1713187"/>
            <a:ext cx="5180647" cy="43088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800" b="1" i="0" u="none" strike="noStrike" cap="none" dirty="0">
                <a:solidFill>
                  <a:srgbClr val="005088"/>
                </a:solidFill>
                <a:latin typeface="Merriweather"/>
                <a:ea typeface="Merriweather"/>
                <a:cs typeface="Merriweather"/>
                <a:sym typeface="Merriweather"/>
              </a:rPr>
              <a:t>The Example</a:t>
            </a:r>
            <a:endParaRPr lang="en-US" sz="2800"/>
          </a:p>
        </p:txBody>
      </p:sp>
      <p:sp>
        <p:nvSpPr>
          <p:cNvPr id="164" name="Google Shape;164;p19"/>
          <p:cNvSpPr txBox="1"/>
          <p:nvPr/>
        </p:nvSpPr>
        <p:spPr>
          <a:xfrm>
            <a:off x="6581775" y="2487712"/>
            <a:ext cx="4933950" cy="1083374"/>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200" b="0" i="0" u="none" strike="noStrike" cap="none" dirty="0">
                <a:solidFill>
                  <a:srgbClr val="005088"/>
                </a:solidFill>
                <a:latin typeface="DM Sans"/>
                <a:ea typeface="DM Sans"/>
                <a:cs typeface="DM Sans"/>
                <a:sym typeface="DM Sans"/>
              </a:rPr>
              <a:t>Data shows single people are more depressed than married people.</a:t>
            </a:r>
            <a:endParaRPr lang="en-US" sz="2200" dirty="0"/>
          </a:p>
        </p:txBody>
      </p:sp>
      <p:sp>
        <p:nvSpPr>
          <p:cNvPr id="165" name="Google Shape;165;p19"/>
          <p:cNvSpPr txBox="1"/>
          <p:nvPr/>
        </p:nvSpPr>
        <p:spPr>
          <a:xfrm>
            <a:off x="6581775" y="3727192"/>
            <a:ext cx="4933950" cy="1625060"/>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200" b="1" i="0" u="none" strike="noStrike" cap="none" dirty="0">
                <a:solidFill>
                  <a:srgbClr val="005088"/>
                </a:solidFill>
                <a:latin typeface="DM Sans"/>
                <a:ea typeface="DM Sans"/>
                <a:cs typeface="DM Sans"/>
                <a:sym typeface="DM Sans"/>
              </a:rPr>
              <a:t>But:</a:t>
            </a:r>
            <a:r>
              <a:rPr lang="en-US" sz="2200" b="0" i="0" u="none" strike="noStrike" cap="none" dirty="0">
                <a:solidFill>
                  <a:srgbClr val="005088"/>
                </a:solidFill>
                <a:latin typeface="DM Sans"/>
                <a:ea typeface="DM Sans"/>
                <a:cs typeface="DM Sans"/>
                <a:sym typeface="DM Sans"/>
              </a:rPr>
              <a:t> Married people tend to be older, and older people tend to be less depressed.</a:t>
            </a:r>
            <a:endParaRPr lang="en-US" sz="2200" dirty="0"/>
          </a:p>
        </p:txBody>
      </p:sp>
      <p:sp>
        <p:nvSpPr>
          <p:cNvPr id="166" name="Google Shape;166;p19"/>
          <p:cNvSpPr txBox="1"/>
          <p:nvPr/>
        </p:nvSpPr>
        <p:spPr>
          <a:xfrm>
            <a:off x="6581775" y="5566673"/>
            <a:ext cx="4933950" cy="541687"/>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200" b="0" i="0" u="none" strike="noStrike" cap="none" dirty="0">
                <a:solidFill>
                  <a:srgbClr val="005088"/>
                </a:solidFill>
                <a:latin typeface="DM Sans"/>
                <a:ea typeface="DM Sans"/>
                <a:cs typeface="DM Sans"/>
                <a:sym typeface="DM Sans"/>
              </a:rPr>
              <a:t>Is marriage the cause, or is it just age?</a:t>
            </a:r>
            <a:endParaRPr lang="en-US" sz="2200" dirty="0"/>
          </a:p>
        </p:txBody>
      </p:sp>
      <p:sp>
        <p:nvSpPr>
          <p:cNvPr id="167" name="Google Shape;167;p19"/>
          <p:cNvSpPr txBox="1"/>
          <p:nvPr/>
        </p:nvSpPr>
        <p:spPr>
          <a:xfrm>
            <a:off x="381000" y="381000"/>
            <a:ext cx="11811000" cy="571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i="0" u="none" strike="noStrike" cap="none">
                <a:solidFill>
                  <a:srgbClr val="005088"/>
                </a:solidFill>
                <a:latin typeface="Merriweather"/>
                <a:ea typeface="Merriweather"/>
                <a:cs typeface="Merriweather"/>
                <a:sym typeface="Merriweather"/>
              </a:rPr>
              <a:t>Solution 1: Statistical Control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508000" y="381000"/>
            <a:ext cx="5712715" cy="406400"/>
          </a:xfrm>
          <a:prstGeom prst="rect">
            <a:avLst/>
          </a:prstGeom>
          <a:noFill/>
          <a:ln/>
        </p:spPr>
        <p:txBody>
          <a:bodyPr wrap="square" lIns="0" tIns="0" rIns="0" bIns="0" rtlCol="0" anchor="t"/>
          <a:lstStyle/>
          <a:p>
            <a:pPr>
              <a:lnSpc>
                <a:spcPts val="3200"/>
              </a:lnSpc>
            </a:pPr>
            <a:r>
              <a:rPr lang="en-US" sz="3200" b="1" dirty="0">
                <a:solidFill>
                  <a:srgbClr val="2E5090"/>
                </a:solidFill>
                <a:latin typeface="Georgia" pitchFamily="34" charset="0"/>
                <a:ea typeface="Georgia" pitchFamily="34" charset="-122"/>
                <a:cs typeface="Georgia" pitchFamily="34" charset="-120"/>
              </a:rPr>
              <a:t>Activity 6.1: ANCOVA</a:t>
            </a:r>
            <a:endParaRPr lang="en-US" sz="3200" dirty="0">
              <a:solidFill>
                <a:srgbClr val="2E5090"/>
              </a:solidFill>
            </a:endParaRPr>
          </a:p>
        </p:txBody>
      </p:sp>
      <p:pic>
        <p:nvPicPr>
          <p:cNvPr id="3" name="Image 0" descr="/tmp/rasterized-gradient-99401295.png"/>
          <p:cNvPicPr>
            <a:picLocks noChangeAspect="1"/>
          </p:cNvPicPr>
          <p:nvPr/>
        </p:nvPicPr>
        <p:blipFill>
          <a:blip r:embed="rId3"/>
          <a:stretch>
            <a:fillRect/>
          </a:stretch>
        </p:blipFill>
        <p:spPr>
          <a:xfrm>
            <a:off x="508000" y="1409171"/>
            <a:ext cx="5949120" cy="2357220"/>
          </a:xfrm>
          <a:prstGeom prst="rect">
            <a:avLst/>
          </a:prstGeom>
        </p:spPr>
      </p:pic>
      <p:sp>
        <p:nvSpPr>
          <p:cNvPr id="4" name="Text 1"/>
          <p:cNvSpPr/>
          <p:nvPr/>
        </p:nvSpPr>
        <p:spPr>
          <a:xfrm>
            <a:off x="762001" y="1717171"/>
            <a:ext cx="5580543" cy="302220"/>
          </a:xfrm>
          <a:prstGeom prst="rect">
            <a:avLst/>
          </a:prstGeom>
          <a:noFill/>
          <a:ln/>
        </p:spPr>
        <p:txBody>
          <a:bodyPr wrap="square" lIns="0" tIns="0" rIns="0" bIns="0" rtlCol="0" anchor="t"/>
          <a:lstStyle/>
          <a:p>
            <a:pPr>
              <a:lnSpc>
                <a:spcPts val="2380"/>
              </a:lnSpc>
              <a:spcAft>
                <a:spcPts val="800"/>
              </a:spcAft>
            </a:pPr>
            <a:r>
              <a:rPr lang="en-US" sz="3200" b="1" dirty="0">
                <a:solidFill>
                  <a:srgbClr val="FFFFFF"/>
                </a:solidFill>
                <a:latin typeface="Georgia" pitchFamily="34" charset="0"/>
                <a:ea typeface="Georgia" pitchFamily="34" charset="-122"/>
                <a:cs typeface="Georgia" pitchFamily="34" charset="-120"/>
              </a:rPr>
              <a:t>ANCOVA</a:t>
            </a:r>
            <a:endParaRPr lang="en-US" sz="3200" dirty="0"/>
          </a:p>
        </p:txBody>
      </p:sp>
      <p:sp>
        <p:nvSpPr>
          <p:cNvPr id="5" name="Text 2"/>
          <p:cNvSpPr/>
          <p:nvPr/>
        </p:nvSpPr>
        <p:spPr>
          <a:xfrm>
            <a:off x="744001" y="2270991"/>
            <a:ext cx="5616543" cy="635400"/>
          </a:xfrm>
          <a:prstGeom prst="rect">
            <a:avLst/>
          </a:prstGeom>
          <a:noFill/>
          <a:ln/>
        </p:spPr>
        <p:txBody>
          <a:bodyPr wrap="square" lIns="0" tIns="0" rIns="0" bIns="0" rtlCol="0" anchor="t"/>
          <a:lstStyle/>
          <a:p>
            <a:pPr>
              <a:lnSpc>
                <a:spcPts val="2100"/>
              </a:lnSpc>
            </a:pPr>
            <a:r>
              <a:rPr lang="en-US" sz="2000" dirty="0">
                <a:solidFill>
                  <a:srgbClr val="FFFFFF"/>
                </a:solidFill>
                <a:latin typeface="Arial"/>
                <a:ea typeface="Arial" pitchFamily="34" charset="-122"/>
                <a:cs typeface="Arial"/>
              </a:rPr>
              <a:t>Analysis of Covariance - Used when one variable is categorical (marital status) and the other is continuous (depression)</a:t>
            </a:r>
            <a:endParaRPr lang="en-US" sz="2000">
              <a:latin typeface="Arial"/>
              <a:cs typeface="Arial"/>
            </a:endParaRPr>
          </a:p>
        </p:txBody>
      </p:sp>
      <p:sp>
        <p:nvSpPr>
          <p:cNvPr id="6" name="Text 3"/>
          <p:cNvSpPr/>
          <p:nvPr/>
        </p:nvSpPr>
        <p:spPr>
          <a:xfrm>
            <a:off x="508000" y="3926191"/>
            <a:ext cx="5967120" cy="2304240"/>
          </a:xfrm>
          <a:prstGeom prst="roundRect">
            <a:avLst>
              <a:gd name="adj" fmla="val 11812"/>
            </a:avLst>
          </a:prstGeom>
          <a:solidFill>
            <a:srgbClr val="F1F5F9"/>
          </a:solidFill>
          <a:ln/>
        </p:spPr>
        <p:txBody>
          <a:bodyPr wrap="square" rtlCol="0" anchor="ctr"/>
          <a:lstStyle/>
          <a:p>
            <a:endParaRPr lang="en-US" sz="2400" dirty="0"/>
          </a:p>
        </p:txBody>
      </p:sp>
      <p:sp>
        <p:nvSpPr>
          <p:cNvPr id="7" name="Text 4"/>
          <p:cNvSpPr/>
          <p:nvPr/>
        </p:nvSpPr>
        <p:spPr>
          <a:xfrm>
            <a:off x="711201" y="4141391"/>
            <a:ext cx="5684175" cy="248840"/>
          </a:xfrm>
          <a:prstGeom prst="rect">
            <a:avLst/>
          </a:prstGeom>
          <a:noFill/>
          <a:ln/>
        </p:spPr>
        <p:txBody>
          <a:bodyPr wrap="square" lIns="0" tIns="0" rIns="0" bIns="0" rtlCol="0" anchor="t"/>
          <a:lstStyle/>
          <a:p>
            <a:pPr>
              <a:lnSpc>
                <a:spcPts val="1960"/>
              </a:lnSpc>
              <a:spcAft>
                <a:spcPts val="800"/>
              </a:spcAft>
            </a:pPr>
            <a:r>
              <a:rPr lang="en-US" sz="3200" b="1" dirty="0">
                <a:solidFill>
                  <a:srgbClr val="64748B"/>
                </a:solidFill>
                <a:latin typeface="Arial"/>
                <a:ea typeface="Arial" pitchFamily="34" charset="-122"/>
                <a:cs typeface="Arial"/>
              </a:rPr>
              <a:t>What It Does</a:t>
            </a:r>
            <a:endParaRPr lang="en-US" sz="3200">
              <a:latin typeface="Arial"/>
              <a:cs typeface="Arial"/>
            </a:endParaRPr>
          </a:p>
        </p:txBody>
      </p:sp>
      <p:sp>
        <p:nvSpPr>
          <p:cNvPr id="8" name="Text 5"/>
          <p:cNvSpPr/>
          <p:nvPr/>
        </p:nvSpPr>
        <p:spPr>
          <a:xfrm>
            <a:off x="711201" y="4809831"/>
            <a:ext cx="5684175" cy="533400"/>
          </a:xfrm>
          <a:prstGeom prst="rect">
            <a:avLst/>
          </a:prstGeom>
          <a:noFill/>
          <a:ln/>
        </p:spPr>
        <p:txBody>
          <a:bodyPr wrap="square" lIns="0" tIns="0" rIns="0" bIns="0" rtlCol="0" anchor="t"/>
          <a:lstStyle/>
          <a:p>
            <a:pPr>
              <a:lnSpc>
                <a:spcPts val="2100"/>
              </a:lnSpc>
            </a:pPr>
            <a:r>
              <a:rPr lang="en-US" sz="2000" dirty="0">
                <a:solidFill>
                  <a:srgbClr val="1E293B"/>
                </a:solidFill>
                <a:latin typeface="Arial"/>
                <a:ea typeface="Arial" pitchFamily="34" charset="-122"/>
                <a:cs typeface="Arial"/>
              </a:rPr>
              <a:t>Calculates what the mean difference would be if everyone in the sample were the same age</a:t>
            </a:r>
            <a:endParaRPr lang="en-US" sz="2000">
              <a:latin typeface="Arial"/>
              <a:cs typeface="Arial"/>
            </a:endParaRPr>
          </a:p>
        </p:txBody>
      </p:sp>
      <p:sp>
        <p:nvSpPr>
          <p:cNvPr id="9" name="Text 6"/>
          <p:cNvSpPr/>
          <p:nvPr/>
        </p:nvSpPr>
        <p:spPr>
          <a:xfrm>
            <a:off x="6791920" y="1865935"/>
            <a:ext cx="4892080" cy="3301931"/>
          </a:xfrm>
          <a:prstGeom prst="roundRect">
            <a:avLst>
              <a:gd name="adj" fmla="val 8779"/>
            </a:avLst>
          </a:prstGeom>
          <a:solidFill>
            <a:srgbClr val="FFF7ED"/>
          </a:solidFill>
          <a:ln/>
        </p:spPr>
        <p:txBody>
          <a:bodyPr wrap="square" rtlCol="0" anchor="ctr"/>
          <a:lstStyle/>
          <a:p>
            <a:endParaRPr lang="en-US" sz="2400" dirty="0"/>
          </a:p>
        </p:txBody>
      </p:sp>
      <p:sp>
        <p:nvSpPr>
          <p:cNvPr id="10" name="Text 7"/>
          <p:cNvSpPr/>
          <p:nvPr/>
        </p:nvSpPr>
        <p:spPr>
          <a:xfrm>
            <a:off x="7020521" y="2142535"/>
            <a:ext cx="4523577" cy="248840"/>
          </a:xfrm>
          <a:prstGeom prst="rect">
            <a:avLst/>
          </a:prstGeom>
          <a:noFill/>
          <a:ln/>
        </p:spPr>
        <p:txBody>
          <a:bodyPr wrap="square" lIns="0" tIns="0" rIns="0" bIns="0" rtlCol="0" anchor="t"/>
          <a:lstStyle/>
          <a:p>
            <a:pPr>
              <a:lnSpc>
                <a:spcPts val="1960"/>
              </a:lnSpc>
              <a:spcAft>
                <a:spcPts val="1200"/>
              </a:spcAft>
            </a:pPr>
            <a:r>
              <a:rPr lang="en-US" sz="3200" b="1" dirty="0">
                <a:solidFill>
                  <a:srgbClr val="EA580C"/>
                </a:solidFill>
                <a:latin typeface="Arial"/>
                <a:ea typeface="Arial" pitchFamily="34" charset="-122"/>
                <a:cs typeface="Arial"/>
              </a:rPr>
              <a:t>Follow Along</a:t>
            </a:r>
            <a:endParaRPr lang="en-US" sz="3200">
              <a:latin typeface="Arial"/>
              <a:cs typeface="Arial"/>
            </a:endParaRPr>
          </a:p>
        </p:txBody>
      </p:sp>
      <p:sp>
        <p:nvSpPr>
          <p:cNvPr id="11" name="Text 8"/>
          <p:cNvSpPr/>
          <p:nvPr/>
        </p:nvSpPr>
        <p:spPr>
          <a:xfrm>
            <a:off x="7020521" y="2783775"/>
            <a:ext cx="4523577" cy="247651"/>
          </a:xfrm>
          <a:prstGeom prst="rect">
            <a:avLst/>
          </a:prstGeom>
          <a:noFill/>
          <a:ln/>
        </p:spPr>
        <p:txBody>
          <a:bodyPr wrap="square" lIns="0" tIns="0" rIns="0" bIns="0" rtlCol="0" anchor="t"/>
          <a:lstStyle/>
          <a:p>
            <a:pPr>
              <a:lnSpc>
                <a:spcPts val="1951"/>
              </a:lnSpc>
              <a:spcAft>
                <a:spcPts val="1000"/>
              </a:spcAft>
            </a:pPr>
            <a:r>
              <a:rPr lang="en-US" sz="2000" dirty="0">
                <a:solidFill>
                  <a:srgbClr val="1E293B"/>
                </a:solidFill>
                <a:latin typeface="Arial" pitchFamily="34" charset="0"/>
                <a:ea typeface="Arial" pitchFamily="34" charset="-122"/>
                <a:cs typeface="Arial" pitchFamily="34" charset="-120"/>
              </a:rPr>
              <a:t>Use HOW TO Box 6.2 in your textbook or watch the video:</a:t>
            </a:r>
            <a:endParaRPr lang="en-US" sz="2000" dirty="0"/>
          </a:p>
        </p:txBody>
      </p:sp>
      <p:sp>
        <p:nvSpPr>
          <p:cNvPr id="12" name="Text 9"/>
          <p:cNvSpPr/>
          <p:nvPr/>
        </p:nvSpPr>
        <p:spPr>
          <a:xfrm>
            <a:off x="7038520" y="3734425"/>
            <a:ext cx="4368880" cy="1024840"/>
          </a:xfrm>
          <a:prstGeom prst="roundRect">
            <a:avLst>
              <a:gd name="adj" fmla="val 20205"/>
            </a:avLst>
          </a:prstGeom>
          <a:solidFill>
            <a:srgbClr val="FFFFFF"/>
          </a:solidFill>
          <a:ln/>
        </p:spPr>
        <p:txBody>
          <a:bodyPr wrap="square" rtlCol="0" anchor="ctr"/>
          <a:lstStyle/>
          <a:p>
            <a:endParaRPr lang="en-US" sz="2400" dirty="0"/>
          </a:p>
        </p:txBody>
      </p:sp>
      <p:sp>
        <p:nvSpPr>
          <p:cNvPr id="13" name="Text 10"/>
          <p:cNvSpPr/>
          <p:nvPr/>
        </p:nvSpPr>
        <p:spPr>
          <a:xfrm>
            <a:off x="7105713" y="4035425"/>
            <a:ext cx="4264497" cy="248840"/>
          </a:xfrm>
          <a:prstGeom prst="rect">
            <a:avLst/>
          </a:prstGeom>
          <a:noFill/>
          <a:ln/>
        </p:spPr>
        <p:txBody>
          <a:bodyPr wrap="square" lIns="0" tIns="0" rIns="0" bIns="0" rtlCol="0" anchor="t"/>
          <a:lstStyle/>
          <a:p>
            <a:pPr algn="ctr">
              <a:lnSpc>
                <a:spcPts val="1960"/>
              </a:lnSpc>
            </a:pPr>
            <a:r>
              <a:rPr lang="en-US" sz="2400" b="1" dirty="0">
                <a:solidFill>
                  <a:srgbClr val="0D9488"/>
                </a:solidFill>
                <a:latin typeface="Courier New"/>
                <a:ea typeface="Courier New" pitchFamily="34" charset="-122"/>
                <a:cs typeface="Courier New"/>
              </a:rPr>
              <a:t>bit.ly/CH6ancova</a:t>
            </a:r>
            <a:endParaRPr lang="en-US" sz="2400">
              <a:latin typeface="Aptos"/>
              <a:cs typeface="Courier New"/>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93" name="Google Shape;93;p14" descr="image.png"/>
          <p:cNvPicPr preferRelativeResize="0"/>
          <p:nvPr/>
        </p:nvPicPr>
        <p:blipFill rotWithShape="1">
          <a:blip r:embed="rId3">
            <a:alphaModFix/>
          </a:blip>
          <a:srcRect/>
          <a:stretch/>
        </p:blipFill>
        <p:spPr>
          <a:xfrm>
            <a:off x="6286500" y="2047875"/>
            <a:ext cx="5524500" cy="3810000"/>
          </a:xfrm>
          <a:prstGeom prst="rect">
            <a:avLst/>
          </a:prstGeom>
          <a:noFill/>
          <a:ln>
            <a:noFill/>
          </a:ln>
        </p:spPr>
      </p:pic>
      <p:sp>
        <p:nvSpPr>
          <p:cNvPr id="94" name="Google Shape;94;p14"/>
          <p:cNvSpPr txBox="1"/>
          <p:nvPr/>
        </p:nvSpPr>
        <p:spPr>
          <a:xfrm>
            <a:off x="381000" y="1304353"/>
            <a:ext cx="5524500" cy="1772793"/>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400" b="0" i="0" u="none" strike="noStrike" cap="none" dirty="0">
                <a:latin typeface="DM Sans"/>
                <a:ea typeface="DM Sans"/>
                <a:cs typeface="DM Sans"/>
                <a:sym typeface="DM Sans"/>
              </a:rPr>
              <a:t>In the previous chapter, we learned that knowing a score on one variable allows us to predict another.</a:t>
            </a:r>
            <a:endParaRPr sz="3600" dirty="0"/>
          </a:p>
        </p:txBody>
      </p:sp>
      <p:sp>
        <p:nvSpPr>
          <p:cNvPr id="95" name="Google Shape;95;p14"/>
          <p:cNvSpPr txBox="1"/>
          <p:nvPr/>
        </p:nvSpPr>
        <p:spPr>
          <a:xfrm>
            <a:off x="381000" y="3429000"/>
            <a:ext cx="5524500" cy="2954655"/>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400" b="1" i="0" u="none" strike="noStrike" cap="none" dirty="0">
                <a:solidFill>
                  <a:srgbClr val="2E5090"/>
                </a:solidFill>
                <a:latin typeface="DM Sans"/>
                <a:ea typeface="DM Sans"/>
                <a:cs typeface="DM Sans"/>
                <a:sym typeface="DM Sans"/>
              </a:rPr>
              <a:t>Question:</a:t>
            </a:r>
            <a:r>
              <a:rPr lang="en-US" sz="2400" b="0" i="0" u="none" strike="noStrike" cap="none" dirty="0">
                <a:latin typeface="DM Sans"/>
                <a:ea typeface="DM Sans"/>
                <a:cs typeface="DM Sans"/>
                <a:sym typeface="DM Sans"/>
              </a:rPr>
              <a:t> Can we use a correlation to make claims about causation?</a:t>
            </a:r>
          </a:p>
          <a:p>
            <a:pPr marL="0" marR="0" lvl="0" indent="0" algn="l" rtl="0">
              <a:lnSpc>
                <a:spcPct val="160000"/>
              </a:lnSpc>
              <a:spcBef>
                <a:spcPts val="0"/>
              </a:spcBef>
              <a:spcAft>
                <a:spcPts val="0"/>
              </a:spcAft>
              <a:buNone/>
            </a:pPr>
            <a:endParaRPr lang="en-US" sz="2400" b="0" i="0" u="none" strike="noStrike" cap="none" dirty="0">
              <a:latin typeface="DM Sans"/>
              <a:ea typeface="DM Sans"/>
              <a:cs typeface="DM Sans"/>
              <a:sym typeface="DM Sans"/>
            </a:endParaRPr>
          </a:p>
          <a:p>
            <a:pPr marL="0" marR="0" lvl="0" indent="0" algn="l" rtl="0">
              <a:lnSpc>
                <a:spcPct val="160000"/>
              </a:lnSpc>
              <a:spcBef>
                <a:spcPts val="0"/>
              </a:spcBef>
              <a:spcAft>
                <a:spcPts val="0"/>
              </a:spcAft>
              <a:buNone/>
            </a:pPr>
            <a:r>
              <a:rPr lang="en-US" sz="2400" b="1" dirty="0">
                <a:solidFill>
                  <a:srgbClr val="FFC000"/>
                </a:solidFill>
                <a:latin typeface="DM Sans"/>
                <a:ea typeface="DM Sans"/>
                <a:cs typeface="DM Sans"/>
                <a:sym typeface="DM Sans"/>
              </a:rPr>
              <a:t>Answer:</a:t>
            </a:r>
            <a:r>
              <a:rPr lang="en-US" sz="2400" dirty="0">
                <a:latin typeface="DM Sans"/>
                <a:ea typeface="DM Sans"/>
                <a:cs typeface="DM Sans"/>
                <a:sym typeface="DM Sans"/>
              </a:rPr>
              <a:t> No. Correlation is not a </a:t>
            </a:r>
            <a:r>
              <a:rPr lang="en-US" sz="2400" b="1" dirty="0">
                <a:latin typeface="DM Sans"/>
                <a:ea typeface="DM Sans"/>
                <a:cs typeface="DM Sans"/>
                <a:sym typeface="DM Sans"/>
              </a:rPr>
              <a:t>cause</a:t>
            </a:r>
            <a:r>
              <a:rPr lang="en-US" sz="2400" dirty="0">
                <a:latin typeface="DM Sans"/>
                <a:ea typeface="DM Sans"/>
                <a:cs typeface="DM Sans"/>
                <a:sym typeface="DM Sans"/>
              </a:rPr>
              <a:t>, but it can be </a:t>
            </a:r>
            <a:r>
              <a:rPr lang="en-US" sz="2400" b="1" dirty="0">
                <a:latin typeface="DM Sans"/>
                <a:ea typeface="DM Sans"/>
                <a:cs typeface="DM Sans"/>
                <a:sym typeface="DM Sans"/>
              </a:rPr>
              <a:t>a clue</a:t>
            </a:r>
            <a:endParaRPr sz="3600" b="1" dirty="0"/>
          </a:p>
        </p:txBody>
      </p:sp>
      <p:sp>
        <p:nvSpPr>
          <p:cNvPr id="97" name="Google Shape;97;p14"/>
          <p:cNvSpPr txBox="1"/>
          <p:nvPr/>
        </p:nvSpPr>
        <p:spPr>
          <a:xfrm>
            <a:off x="514350" y="3924240"/>
            <a:ext cx="57150" cy="27622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350" b="0" i="0" u="none" strike="noStrike" cap="none">
                <a:solidFill>
                  <a:srgbClr val="F3F0DF"/>
                </a:solidFill>
                <a:latin typeface="DM Sans"/>
                <a:ea typeface="DM Sans"/>
                <a:cs typeface="DM Sans"/>
                <a:sym typeface="DM Sans"/>
              </a:rPr>
              <a:t>•</a:t>
            </a:r>
            <a:endParaRPr/>
          </a:p>
        </p:txBody>
      </p:sp>
      <p:sp>
        <p:nvSpPr>
          <p:cNvPr id="99" name="Google Shape;99;p14"/>
          <p:cNvSpPr txBox="1"/>
          <p:nvPr/>
        </p:nvSpPr>
        <p:spPr>
          <a:xfrm>
            <a:off x="514350" y="4615695"/>
            <a:ext cx="57150" cy="27622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350" b="0" i="0" u="none" strike="noStrike" cap="none">
                <a:solidFill>
                  <a:srgbClr val="F3F0DF"/>
                </a:solidFill>
                <a:latin typeface="DM Sans"/>
                <a:ea typeface="DM Sans"/>
                <a:cs typeface="DM Sans"/>
                <a:sym typeface="DM Sans"/>
              </a:rPr>
              <a:t>•</a:t>
            </a:r>
            <a:endParaRPr/>
          </a:p>
        </p:txBody>
      </p:sp>
      <p:sp>
        <p:nvSpPr>
          <p:cNvPr id="101" name="Google Shape;101;p14"/>
          <p:cNvSpPr txBox="1"/>
          <p:nvPr/>
        </p:nvSpPr>
        <p:spPr>
          <a:xfrm>
            <a:off x="381000" y="381000"/>
            <a:ext cx="11811000" cy="571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i="0" u="none" strike="noStrike" cap="none" dirty="0">
                <a:solidFill>
                  <a:srgbClr val="2E5090"/>
                </a:solidFill>
                <a:latin typeface="Merriweather"/>
                <a:ea typeface="Merriweather"/>
                <a:cs typeface="Merriweather"/>
                <a:sym typeface="Merriweather"/>
              </a:rPr>
              <a:t>Does Correlation Equal Causation?</a:t>
            </a:r>
            <a:endParaRPr dirty="0">
              <a:solidFill>
                <a:srgbClr val="2E5090"/>
              </a:solidFill>
            </a:endParaRPr>
          </a:p>
        </p:txBody>
      </p:sp>
      <p:pic>
        <p:nvPicPr>
          <p:cNvPr id="1028" name="Picture 4" descr="Correlation Vs. Causation. Why misinterpreting these two concepts… | by Sai  Krishna Dandamudi | Analytics Vidhya | Medium">
            <a:extLst>
              <a:ext uri="{FF2B5EF4-FFF2-40B4-BE49-F238E27FC236}">
                <a16:creationId xmlns:a16="http://schemas.microsoft.com/office/drawing/2014/main" id="{1DCE2162-0CF2-0345-DB97-0BE3E53369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5476" y="2119524"/>
            <a:ext cx="5064252" cy="36094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 467">
            <a:extLst>
              <a:ext uri="{FF2B5EF4-FFF2-40B4-BE49-F238E27FC236}">
                <a16:creationId xmlns:a16="http://schemas.microsoft.com/office/drawing/2014/main" id="{F4E190CE-2A2F-0517-0C8A-294944C96AC0}"/>
              </a:ext>
            </a:extLst>
          </p:cNvPr>
          <p:cNvPicPr>
            <a:picLocks/>
          </p:cNvPicPr>
          <p:nvPr/>
        </p:nvPicPr>
        <p:blipFill>
          <a:blip r:embed="rId2" cstate="print"/>
          <a:stretch>
            <a:fillRect/>
          </a:stretch>
        </p:blipFill>
        <p:spPr>
          <a:xfrm>
            <a:off x="2657071" y="643467"/>
            <a:ext cx="6877858" cy="5571065"/>
          </a:xfrm>
          <a:prstGeom prst="rect">
            <a:avLst/>
          </a:prstGeom>
          <a:ln>
            <a:noFill/>
          </a:ln>
        </p:spPr>
      </p:pic>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780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508000" y="381000"/>
            <a:ext cx="11028680" cy="406400"/>
          </a:xfrm>
          <a:prstGeom prst="rect">
            <a:avLst/>
          </a:prstGeom>
          <a:noFill/>
          <a:ln/>
        </p:spPr>
        <p:txBody>
          <a:bodyPr wrap="square" lIns="0" tIns="0" rIns="0" bIns="0" rtlCol="0" anchor="t"/>
          <a:lstStyle/>
          <a:p>
            <a:pPr>
              <a:lnSpc>
                <a:spcPts val="3200"/>
              </a:lnSpc>
            </a:pPr>
            <a:r>
              <a:rPr lang="en-US" sz="3200" b="1" dirty="0">
                <a:solidFill>
                  <a:srgbClr val="2E5090"/>
                </a:solidFill>
                <a:latin typeface="Georgia" pitchFamily="34" charset="0"/>
                <a:ea typeface="Georgia" pitchFamily="34" charset="-122"/>
                <a:cs typeface="Georgia" pitchFamily="34" charset="-120"/>
              </a:rPr>
              <a:t>ANCOVA Results: Controlling for Age</a:t>
            </a:r>
            <a:endParaRPr lang="en-US" sz="3200" dirty="0">
              <a:solidFill>
                <a:srgbClr val="2E5090"/>
              </a:solidFill>
            </a:endParaRPr>
          </a:p>
        </p:txBody>
      </p:sp>
      <p:sp>
        <p:nvSpPr>
          <p:cNvPr id="3" name="Text 1"/>
          <p:cNvSpPr/>
          <p:nvPr/>
        </p:nvSpPr>
        <p:spPr>
          <a:xfrm>
            <a:off x="545176" y="1629668"/>
            <a:ext cx="5129784" cy="230981"/>
          </a:xfrm>
          <a:prstGeom prst="rect">
            <a:avLst/>
          </a:prstGeom>
          <a:noFill/>
          <a:ln/>
        </p:spPr>
        <p:txBody>
          <a:bodyPr wrap="square" lIns="0" tIns="0" rIns="0" bIns="0" rtlCol="0" anchor="t"/>
          <a:lstStyle/>
          <a:p>
            <a:pPr algn="ctr">
              <a:lnSpc>
                <a:spcPts val="1820"/>
              </a:lnSpc>
            </a:pPr>
            <a:r>
              <a:rPr lang="en-US" sz="2400" b="1" dirty="0">
                <a:solidFill>
                  <a:srgbClr val="64748B"/>
                </a:solidFill>
                <a:latin typeface="Arial" pitchFamily="34" charset="0"/>
                <a:ea typeface="Arial" pitchFamily="34" charset="-122"/>
                <a:cs typeface="Arial" pitchFamily="34" charset="-120"/>
              </a:rPr>
              <a:t>BEFORE CONTROLLING</a:t>
            </a:r>
            <a:endParaRPr lang="en-US" sz="2400" dirty="0"/>
          </a:p>
        </p:txBody>
      </p:sp>
      <p:sp>
        <p:nvSpPr>
          <p:cNvPr id="7" name="Text 5"/>
          <p:cNvSpPr/>
          <p:nvPr/>
        </p:nvSpPr>
        <p:spPr>
          <a:xfrm>
            <a:off x="1937096" y="4023320"/>
            <a:ext cx="2171009" cy="230981"/>
          </a:xfrm>
          <a:prstGeom prst="rect">
            <a:avLst/>
          </a:prstGeom>
          <a:noFill/>
          <a:ln/>
        </p:spPr>
        <p:txBody>
          <a:bodyPr wrap="square" lIns="0" tIns="0" rIns="0" bIns="0" rtlCol="0" anchor="t"/>
          <a:lstStyle/>
          <a:p>
            <a:pPr algn="ctr">
              <a:lnSpc>
                <a:spcPts val="1820"/>
              </a:lnSpc>
            </a:pPr>
            <a:r>
              <a:rPr lang="en-US" sz="1300" b="1" dirty="0">
                <a:solidFill>
                  <a:srgbClr val="FFFFFF"/>
                </a:solidFill>
                <a:latin typeface="Arial" pitchFamily="34" charset="0"/>
                <a:ea typeface="Arial" pitchFamily="34" charset="-122"/>
                <a:cs typeface="Arial" pitchFamily="34" charset="-120"/>
              </a:rPr>
              <a:t>p less than .05 - Significant</a:t>
            </a:r>
            <a:endParaRPr lang="en-US" sz="1300" dirty="0"/>
          </a:p>
        </p:txBody>
      </p:sp>
      <p:sp>
        <p:nvSpPr>
          <p:cNvPr id="8" name="Text 6"/>
          <p:cNvSpPr/>
          <p:nvPr/>
        </p:nvSpPr>
        <p:spPr>
          <a:xfrm>
            <a:off x="5193884" y="3429000"/>
            <a:ext cx="962152" cy="497681"/>
          </a:xfrm>
          <a:prstGeom prst="rect">
            <a:avLst/>
          </a:prstGeom>
          <a:noFill/>
          <a:ln>
            <a:noFill/>
          </a:ln>
        </p:spPr>
        <p:txBody>
          <a:bodyPr wrap="square" lIns="0" tIns="0" rIns="0" bIns="0" rtlCol="0" anchor="t"/>
          <a:lstStyle/>
          <a:p>
            <a:pPr>
              <a:lnSpc>
                <a:spcPts val="3920"/>
              </a:lnSpc>
              <a:spcBef>
                <a:spcPts val="400"/>
              </a:spcBef>
              <a:spcAft>
                <a:spcPts val="400"/>
              </a:spcAft>
            </a:pPr>
            <a:r>
              <a:rPr lang="en-US" sz="6600" dirty="0">
                <a:solidFill>
                  <a:schemeClr val="tx2"/>
                </a:solidFill>
                <a:latin typeface="Arial" pitchFamily="34" charset="0"/>
                <a:ea typeface="Arial" pitchFamily="34" charset="-122"/>
                <a:cs typeface="Arial" pitchFamily="34" charset="-120"/>
              </a:rPr>
              <a:t>→</a:t>
            </a:r>
            <a:endParaRPr lang="en-US" sz="6600" dirty="0">
              <a:solidFill>
                <a:schemeClr val="tx2"/>
              </a:solidFill>
            </a:endParaRPr>
          </a:p>
        </p:txBody>
      </p:sp>
      <p:sp>
        <p:nvSpPr>
          <p:cNvPr id="9" name="Text 7"/>
          <p:cNvSpPr/>
          <p:nvPr/>
        </p:nvSpPr>
        <p:spPr>
          <a:xfrm>
            <a:off x="5791200" y="1622364"/>
            <a:ext cx="5129784" cy="230981"/>
          </a:xfrm>
          <a:prstGeom prst="rect">
            <a:avLst/>
          </a:prstGeom>
          <a:noFill/>
          <a:ln/>
        </p:spPr>
        <p:txBody>
          <a:bodyPr wrap="square" lIns="0" tIns="0" rIns="0" bIns="0" rtlCol="0" anchor="t"/>
          <a:lstStyle/>
          <a:p>
            <a:pPr algn="ctr">
              <a:lnSpc>
                <a:spcPts val="1820"/>
              </a:lnSpc>
            </a:pPr>
            <a:r>
              <a:rPr lang="en-US" sz="2400" b="1" dirty="0">
                <a:solidFill>
                  <a:srgbClr val="64748B"/>
                </a:solidFill>
                <a:latin typeface="Arial" pitchFamily="34" charset="0"/>
                <a:ea typeface="Arial" pitchFamily="34" charset="-122"/>
                <a:cs typeface="Arial" pitchFamily="34" charset="-120"/>
              </a:rPr>
              <a:t>AFTER CONTROLLING</a:t>
            </a:r>
            <a:endParaRPr lang="en-US" sz="2400" dirty="0"/>
          </a:p>
        </p:txBody>
      </p:sp>
      <p:sp>
        <p:nvSpPr>
          <p:cNvPr id="13" name="Text 11"/>
          <p:cNvSpPr/>
          <p:nvPr/>
        </p:nvSpPr>
        <p:spPr>
          <a:xfrm>
            <a:off x="7544504" y="4023320"/>
            <a:ext cx="2741592" cy="230981"/>
          </a:xfrm>
          <a:prstGeom prst="rect">
            <a:avLst/>
          </a:prstGeom>
          <a:noFill/>
          <a:ln/>
        </p:spPr>
        <p:txBody>
          <a:bodyPr wrap="square" lIns="0" tIns="0" rIns="0" bIns="0" rtlCol="0" anchor="t"/>
          <a:lstStyle/>
          <a:p>
            <a:pPr algn="ctr">
              <a:lnSpc>
                <a:spcPts val="1820"/>
              </a:lnSpc>
            </a:pPr>
            <a:r>
              <a:rPr lang="en-US" sz="1300" b="1" dirty="0">
                <a:solidFill>
                  <a:srgbClr val="FFFFFF"/>
                </a:solidFill>
                <a:latin typeface="Arial" pitchFamily="34" charset="0"/>
                <a:ea typeface="Arial" pitchFamily="34" charset="-122"/>
                <a:cs typeface="Arial" pitchFamily="34" charset="-120"/>
              </a:rPr>
              <a:t>p greater than .05 - Not Significant</a:t>
            </a:r>
            <a:endParaRPr lang="en-US" sz="1300" dirty="0"/>
          </a:p>
        </p:txBody>
      </p:sp>
      <p:sp>
        <p:nvSpPr>
          <p:cNvPr id="14" name="Text 12"/>
          <p:cNvSpPr/>
          <p:nvPr/>
        </p:nvSpPr>
        <p:spPr>
          <a:xfrm>
            <a:off x="520000" y="5745560"/>
            <a:ext cx="11164000" cy="928440"/>
          </a:xfrm>
          <a:prstGeom prst="roundRect">
            <a:avLst>
              <a:gd name="adj" fmla="val 21011"/>
            </a:avLst>
          </a:prstGeom>
          <a:solidFill>
            <a:srgbClr val="FEF3C7"/>
          </a:solidFill>
          <a:ln/>
        </p:spPr>
        <p:txBody>
          <a:bodyPr wrap="square" rtlCol="0" anchor="ctr"/>
          <a:lstStyle/>
          <a:p>
            <a:endParaRPr lang="en-US" sz="2400" dirty="0"/>
          </a:p>
        </p:txBody>
      </p:sp>
      <p:sp>
        <p:nvSpPr>
          <p:cNvPr id="15" name="Text 13"/>
          <p:cNvSpPr/>
          <p:nvPr/>
        </p:nvSpPr>
        <p:spPr>
          <a:xfrm>
            <a:off x="655320" y="5923360"/>
            <a:ext cx="10881360" cy="248840"/>
          </a:xfrm>
          <a:prstGeom prst="rect">
            <a:avLst/>
          </a:prstGeom>
          <a:noFill/>
          <a:ln/>
        </p:spPr>
        <p:txBody>
          <a:bodyPr wrap="square" lIns="0" tIns="0" rIns="0" bIns="0" rtlCol="0" anchor="t"/>
          <a:lstStyle/>
          <a:p>
            <a:pPr algn="ctr">
              <a:lnSpc>
                <a:spcPts val="1960"/>
              </a:lnSpc>
            </a:pPr>
            <a:r>
              <a:rPr lang="en-US" sz="2400" dirty="0">
                <a:solidFill>
                  <a:srgbClr val="92400E"/>
                </a:solidFill>
                <a:latin typeface="Arial"/>
                <a:ea typeface="Arial" pitchFamily="34" charset="-122"/>
                <a:cs typeface="Arial"/>
              </a:rPr>
              <a:t>Age, rather than marital status itself, might better explain why married people are less depressed!</a:t>
            </a:r>
            <a:endParaRPr lang="en-US" sz="2400">
              <a:latin typeface="Aptos"/>
              <a:cs typeface="Arial"/>
            </a:endParaRPr>
          </a:p>
        </p:txBody>
      </p:sp>
      <p:pic>
        <p:nvPicPr>
          <p:cNvPr id="22" name="Picture 21">
            <a:extLst>
              <a:ext uri="{FF2B5EF4-FFF2-40B4-BE49-F238E27FC236}">
                <a16:creationId xmlns:a16="http://schemas.microsoft.com/office/drawing/2014/main" id="{2260571B-1320-029D-9523-19D8EE9440C8}"/>
              </a:ext>
            </a:extLst>
          </p:cNvPr>
          <p:cNvPicPr>
            <a:picLocks noChangeAspect="1"/>
          </p:cNvPicPr>
          <p:nvPr/>
        </p:nvPicPr>
        <p:blipFill>
          <a:blip r:embed="rId3"/>
          <a:stretch>
            <a:fillRect/>
          </a:stretch>
        </p:blipFill>
        <p:spPr>
          <a:xfrm>
            <a:off x="1274518" y="2031145"/>
            <a:ext cx="3496163" cy="3362794"/>
          </a:xfrm>
          <a:prstGeom prst="rect">
            <a:avLst/>
          </a:prstGeom>
        </p:spPr>
      </p:pic>
      <p:pic>
        <p:nvPicPr>
          <p:cNvPr id="24" name="Picture 23">
            <a:extLst>
              <a:ext uri="{FF2B5EF4-FFF2-40B4-BE49-F238E27FC236}">
                <a16:creationId xmlns:a16="http://schemas.microsoft.com/office/drawing/2014/main" id="{AAB02E2F-AFCC-08FB-108B-076D13E1C12C}"/>
              </a:ext>
            </a:extLst>
          </p:cNvPr>
          <p:cNvPicPr>
            <a:picLocks noChangeAspect="1"/>
          </p:cNvPicPr>
          <p:nvPr/>
        </p:nvPicPr>
        <p:blipFill>
          <a:blip r:embed="rId4"/>
          <a:stretch>
            <a:fillRect/>
          </a:stretch>
        </p:blipFill>
        <p:spPr>
          <a:xfrm>
            <a:off x="6608010" y="2031145"/>
            <a:ext cx="3496163" cy="336279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76">
            <a:extLst>
              <a:ext uri="{FF2B5EF4-FFF2-40B4-BE49-F238E27FC236}">
                <a16:creationId xmlns:a16="http://schemas.microsoft.com/office/drawing/2014/main" id="{D420D149-0370-63C7-64BB-17090DF90B4E}"/>
              </a:ext>
            </a:extLst>
          </p:cNvPr>
          <p:cNvPicPr>
            <a:picLocks/>
          </p:cNvPicPr>
          <p:nvPr/>
        </p:nvPicPr>
        <p:blipFill>
          <a:blip r:embed="rId2" cstate="print"/>
          <a:stretch>
            <a:fillRect/>
          </a:stretch>
        </p:blipFill>
        <p:spPr>
          <a:xfrm>
            <a:off x="3436620" y="324803"/>
            <a:ext cx="5318760" cy="6208395"/>
          </a:xfrm>
          <a:prstGeom prst="rect">
            <a:avLst/>
          </a:prstGeom>
        </p:spPr>
      </p:pic>
    </p:spTree>
    <p:extLst>
      <p:ext uri="{BB962C8B-B14F-4D97-AF65-F5344CB8AC3E}">
        <p14:creationId xmlns:p14="http://schemas.microsoft.com/office/powerpoint/2010/main" val="1581715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481903-9355-D915-76B9-AF338027D444}"/>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100" kern="1200">
                <a:solidFill>
                  <a:srgbClr val="FFFFFF"/>
                </a:solidFill>
                <a:latin typeface="+mj-lt"/>
                <a:ea typeface="+mj-ea"/>
                <a:cs typeface="+mj-cs"/>
              </a:rPr>
              <a:t>Controlling Third Variables: Two Continuous Variables</a:t>
            </a:r>
          </a:p>
        </p:txBody>
      </p:sp>
      <p:pic>
        <p:nvPicPr>
          <p:cNvPr id="4" name="Image 479" descr="A diagram of a relationship between depression and trauma&#10;&#10;AI-generated content may be incorrect.">
            <a:extLst>
              <a:ext uri="{FF2B5EF4-FFF2-40B4-BE49-F238E27FC236}">
                <a16:creationId xmlns:a16="http://schemas.microsoft.com/office/drawing/2014/main" id="{51B47D5A-D1E4-E639-80C1-3CC3410940C0}"/>
              </a:ext>
            </a:extLst>
          </p:cNvPr>
          <p:cNvPicPr>
            <a:picLocks noGrp="1"/>
          </p:cNvPicPr>
          <p:nvPr>
            <p:ph idx="1"/>
          </p:nvPr>
        </p:nvPicPr>
        <p:blipFill>
          <a:blip r:embed="rId2" cstate="print"/>
          <a:stretch>
            <a:fillRect/>
          </a:stretch>
        </p:blipFill>
        <p:spPr>
          <a:xfrm>
            <a:off x="5213428" y="643466"/>
            <a:ext cx="5908476" cy="5568739"/>
          </a:xfrm>
          <a:prstGeom prst="rect">
            <a:avLst/>
          </a:prstGeom>
        </p:spPr>
      </p:pic>
    </p:spTree>
    <p:extLst>
      <p:ext uri="{BB962C8B-B14F-4D97-AF65-F5344CB8AC3E}">
        <p14:creationId xmlns:p14="http://schemas.microsoft.com/office/powerpoint/2010/main" val="138641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28">
          <a:extLst>
            <a:ext uri="{FF2B5EF4-FFF2-40B4-BE49-F238E27FC236}">
              <a16:creationId xmlns:a16="http://schemas.microsoft.com/office/drawing/2014/main" id="{9D8D2712-F480-0B7F-E273-5903A7F60D65}"/>
            </a:ext>
          </a:extLst>
        </p:cNvPr>
        <p:cNvGrpSpPr/>
        <p:nvPr/>
      </p:nvGrpSpPr>
      <p:grpSpPr>
        <a:xfrm>
          <a:off x="0" y="0"/>
          <a:ext cx="0" cy="0"/>
          <a:chOff x="0" y="0"/>
          <a:chExt cx="0" cy="0"/>
        </a:xfrm>
      </p:grpSpPr>
      <p:pic>
        <p:nvPicPr>
          <p:cNvPr id="129" name="Google Shape;129;p16" descr="image.png">
            <a:extLst>
              <a:ext uri="{FF2B5EF4-FFF2-40B4-BE49-F238E27FC236}">
                <a16:creationId xmlns:a16="http://schemas.microsoft.com/office/drawing/2014/main" id="{41237671-ED8F-5828-4F13-6EC7A21BDBFC}"/>
              </a:ext>
            </a:extLst>
          </p:cNvPr>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30" name="Google Shape;130;p16">
            <a:extLst>
              <a:ext uri="{FF2B5EF4-FFF2-40B4-BE49-F238E27FC236}">
                <a16:creationId xmlns:a16="http://schemas.microsoft.com/office/drawing/2014/main" id="{30289D69-19B5-E59F-5349-E3235EFA853F}"/>
              </a:ext>
            </a:extLst>
          </p:cNvPr>
          <p:cNvSpPr txBox="1"/>
          <p:nvPr/>
        </p:nvSpPr>
        <p:spPr>
          <a:xfrm>
            <a:off x="3404806" y="2590800"/>
            <a:ext cx="5251513" cy="1107996"/>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6000" b="1" i="0" u="none" strike="noStrike" cap="none" dirty="0">
                <a:solidFill>
                  <a:srgbClr val="F3F0DF"/>
                </a:solidFill>
                <a:latin typeface="Merriweather"/>
                <a:ea typeface="Merriweather"/>
                <a:cs typeface="Merriweather"/>
                <a:sym typeface="Merriweather"/>
              </a:rPr>
              <a:t>Module 6.2</a:t>
            </a:r>
            <a:endParaRPr dirty="0"/>
          </a:p>
        </p:txBody>
      </p:sp>
      <p:sp>
        <p:nvSpPr>
          <p:cNvPr id="131" name="Google Shape;131;p16">
            <a:extLst>
              <a:ext uri="{FF2B5EF4-FFF2-40B4-BE49-F238E27FC236}">
                <a16:creationId xmlns:a16="http://schemas.microsoft.com/office/drawing/2014/main" id="{36837310-66A5-4341-C4D9-DFF65FAB199D}"/>
              </a:ext>
            </a:extLst>
          </p:cNvPr>
          <p:cNvSpPr txBox="1"/>
          <p:nvPr/>
        </p:nvSpPr>
        <p:spPr>
          <a:xfrm>
            <a:off x="3767328" y="3600450"/>
            <a:ext cx="4791456" cy="553998"/>
          </a:xfrm>
          <a:prstGeom prst="rect">
            <a:avLst/>
          </a:prstGeom>
          <a:noFill/>
          <a:ln>
            <a:noFill/>
          </a:ln>
        </p:spPr>
        <p:txBody>
          <a:bodyPr spcFirstLastPara="1" wrap="square" lIns="0" tIns="0" rIns="0" bIns="0" anchor="t" anchorCtr="0">
            <a:spAutoFit/>
          </a:bodyPr>
          <a:lstStyle/>
          <a:p>
            <a:pPr marL="0" marR="0" lvl="0" indent="0" algn="ctr" rtl="0">
              <a:lnSpc>
                <a:spcPct val="150000"/>
              </a:lnSpc>
              <a:spcBef>
                <a:spcPts val="0"/>
              </a:spcBef>
              <a:spcAft>
                <a:spcPts val="0"/>
              </a:spcAft>
              <a:buNone/>
            </a:pPr>
            <a:r>
              <a:rPr lang="en-US" sz="2400" b="0" i="0" u="none" strike="noStrike" cap="none" dirty="0">
                <a:solidFill>
                  <a:srgbClr val="F3F0DF"/>
                </a:solidFill>
                <a:latin typeface="DM Sans"/>
                <a:ea typeface="DM Sans"/>
                <a:cs typeface="DM Sans"/>
                <a:sym typeface="DM Sans"/>
              </a:rPr>
              <a:t>Directionality of Cause and Effect</a:t>
            </a:r>
            <a:endParaRPr sz="2000" dirty="0"/>
          </a:p>
        </p:txBody>
      </p:sp>
    </p:spTree>
    <p:extLst>
      <p:ext uri="{BB962C8B-B14F-4D97-AF65-F5344CB8AC3E}">
        <p14:creationId xmlns:p14="http://schemas.microsoft.com/office/powerpoint/2010/main" val="3492409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508000" y="381000"/>
            <a:ext cx="5712715" cy="406400"/>
          </a:xfrm>
          <a:prstGeom prst="rect">
            <a:avLst/>
          </a:prstGeom>
          <a:noFill/>
          <a:ln/>
        </p:spPr>
        <p:txBody>
          <a:bodyPr wrap="square" lIns="0" tIns="0" rIns="0" bIns="0" rtlCol="0" anchor="t"/>
          <a:lstStyle/>
          <a:p>
            <a:pPr>
              <a:lnSpc>
                <a:spcPts val="3200"/>
              </a:lnSpc>
            </a:pPr>
            <a:r>
              <a:rPr lang="en-US" sz="3200" b="1" dirty="0">
                <a:solidFill>
                  <a:srgbClr val="0D9488"/>
                </a:solidFill>
                <a:latin typeface="Georgia" pitchFamily="34" charset="0"/>
                <a:ea typeface="Georgia" pitchFamily="34" charset="-122"/>
                <a:cs typeface="Georgia" pitchFamily="34" charset="-120"/>
              </a:rPr>
              <a:t>Temporal Precedence</a:t>
            </a:r>
            <a:endParaRPr lang="en-US" sz="3200" dirty="0"/>
          </a:p>
        </p:txBody>
      </p:sp>
      <p:pic>
        <p:nvPicPr>
          <p:cNvPr id="3" name="Image 0" descr="/tmp/rasterized-gradient-16d1cf3c.png"/>
          <p:cNvPicPr>
            <a:picLocks noChangeAspect="1"/>
          </p:cNvPicPr>
          <p:nvPr/>
        </p:nvPicPr>
        <p:blipFill>
          <a:blip r:embed="rId3"/>
          <a:stretch>
            <a:fillRect/>
          </a:stretch>
        </p:blipFill>
        <p:spPr>
          <a:xfrm>
            <a:off x="508000" y="1377909"/>
            <a:ext cx="11176000" cy="1041400"/>
          </a:xfrm>
          <a:prstGeom prst="rect">
            <a:avLst/>
          </a:prstGeom>
        </p:spPr>
      </p:pic>
      <p:sp>
        <p:nvSpPr>
          <p:cNvPr id="4" name="Text 1"/>
          <p:cNvSpPr/>
          <p:nvPr/>
        </p:nvSpPr>
        <p:spPr>
          <a:xfrm>
            <a:off x="733044" y="1708109"/>
            <a:ext cx="10725912" cy="381000"/>
          </a:xfrm>
          <a:prstGeom prst="rect">
            <a:avLst/>
          </a:prstGeom>
          <a:noFill/>
          <a:ln/>
        </p:spPr>
        <p:txBody>
          <a:bodyPr wrap="square" lIns="0" tIns="0" rIns="0" bIns="0" rtlCol="0" anchor="t"/>
          <a:lstStyle/>
          <a:p>
            <a:pPr algn="ctr">
              <a:lnSpc>
                <a:spcPts val="3000"/>
              </a:lnSpc>
            </a:pPr>
            <a:r>
              <a:rPr lang="en-US" sz="2000" b="1" dirty="0">
                <a:solidFill>
                  <a:srgbClr val="FFFFFF"/>
                </a:solidFill>
                <a:latin typeface="Georgia" pitchFamily="34" charset="0"/>
                <a:ea typeface="Georgia" pitchFamily="34" charset="-122"/>
                <a:cs typeface="Georgia" pitchFamily="34" charset="-120"/>
              </a:rPr>
              <a:t>For one thing to cause another, the cause must come before the effect.</a:t>
            </a:r>
            <a:endParaRPr lang="en-US" sz="2000" dirty="0"/>
          </a:p>
        </p:txBody>
      </p:sp>
      <p:sp>
        <p:nvSpPr>
          <p:cNvPr id="5" name="Text 2"/>
          <p:cNvSpPr/>
          <p:nvPr/>
        </p:nvSpPr>
        <p:spPr>
          <a:xfrm>
            <a:off x="520001" y="2731910"/>
            <a:ext cx="5515700" cy="1949740"/>
          </a:xfrm>
          <a:prstGeom prst="roundRect">
            <a:avLst>
              <a:gd name="adj" fmla="val 9479"/>
            </a:avLst>
          </a:prstGeom>
          <a:solidFill>
            <a:srgbClr val="F0FDFA"/>
          </a:solidFill>
          <a:ln/>
        </p:spPr>
        <p:txBody>
          <a:bodyPr wrap="square" rtlCol="0" anchor="ctr"/>
          <a:lstStyle/>
          <a:p>
            <a:endParaRPr lang="en-US" sz="2400" dirty="0"/>
          </a:p>
        </p:txBody>
      </p:sp>
      <p:sp>
        <p:nvSpPr>
          <p:cNvPr id="6" name="Text 3"/>
          <p:cNvSpPr/>
          <p:nvPr/>
        </p:nvSpPr>
        <p:spPr>
          <a:xfrm>
            <a:off x="754600" y="2960509"/>
            <a:ext cx="5116829" cy="248840"/>
          </a:xfrm>
          <a:prstGeom prst="rect">
            <a:avLst/>
          </a:prstGeom>
          <a:noFill/>
          <a:ln/>
        </p:spPr>
        <p:txBody>
          <a:bodyPr wrap="square" lIns="0" tIns="0" rIns="0" bIns="0" rtlCol="0" anchor="t"/>
          <a:lstStyle/>
          <a:p>
            <a:pPr>
              <a:lnSpc>
                <a:spcPts val="1960"/>
              </a:lnSpc>
              <a:spcAft>
                <a:spcPts val="800"/>
              </a:spcAft>
            </a:pPr>
            <a:r>
              <a:rPr lang="en-US" sz="2000" b="1" dirty="0">
                <a:solidFill>
                  <a:srgbClr val="0D9488"/>
                </a:solidFill>
                <a:latin typeface="Arial"/>
                <a:ea typeface="Arial" pitchFamily="34" charset="-122"/>
                <a:cs typeface="Arial"/>
              </a:rPr>
              <a:t>Example: Anxiety and Depression</a:t>
            </a:r>
            <a:endParaRPr lang="en-US" sz="2000">
              <a:latin typeface="Arial"/>
              <a:cs typeface="Arial"/>
            </a:endParaRPr>
          </a:p>
        </p:txBody>
      </p:sp>
      <p:sp>
        <p:nvSpPr>
          <p:cNvPr id="7" name="Text 4"/>
          <p:cNvSpPr/>
          <p:nvPr/>
        </p:nvSpPr>
        <p:spPr>
          <a:xfrm>
            <a:off x="754600" y="3430951"/>
            <a:ext cx="5116829" cy="800100"/>
          </a:xfrm>
          <a:prstGeom prst="rect">
            <a:avLst/>
          </a:prstGeom>
          <a:noFill/>
          <a:ln/>
        </p:spPr>
        <p:txBody>
          <a:bodyPr wrap="square" lIns="0" tIns="0" rIns="0" bIns="0" rtlCol="0" anchor="t"/>
          <a:lstStyle/>
          <a:p>
            <a:pPr>
              <a:lnSpc>
                <a:spcPts val="2100"/>
              </a:lnSpc>
            </a:pPr>
            <a:r>
              <a:rPr lang="en-US" dirty="0">
                <a:solidFill>
                  <a:srgbClr val="1E293B"/>
                </a:solidFill>
                <a:latin typeface="Arial"/>
                <a:ea typeface="Arial" pitchFamily="34" charset="-122"/>
                <a:cs typeface="Arial"/>
              </a:rPr>
              <a:t>If researchers want to say depression causes anxiety, they need to show that increases in depression precede increases in anxiety.</a:t>
            </a:r>
            <a:endParaRPr lang="en-US">
              <a:latin typeface="Arial"/>
              <a:cs typeface="Arial"/>
            </a:endParaRPr>
          </a:p>
        </p:txBody>
      </p:sp>
      <p:sp>
        <p:nvSpPr>
          <p:cNvPr id="8" name="Text 5"/>
          <p:cNvSpPr/>
          <p:nvPr/>
        </p:nvSpPr>
        <p:spPr>
          <a:xfrm>
            <a:off x="6228301" y="2733260"/>
            <a:ext cx="5467700" cy="1935040"/>
          </a:xfrm>
          <a:prstGeom prst="roundRect">
            <a:avLst>
              <a:gd name="adj" fmla="val 11364"/>
            </a:avLst>
          </a:prstGeom>
          <a:solidFill>
            <a:srgbClr val="FEF3C7"/>
          </a:solidFill>
          <a:ln/>
        </p:spPr>
        <p:txBody>
          <a:bodyPr wrap="square" rtlCol="0" anchor="ctr"/>
          <a:lstStyle/>
          <a:p>
            <a:endParaRPr lang="en-US" sz="2400" dirty="0"/>
          </a:p>
        </p:txBody>
      </p:sp>
      <p:sp>
        <p:nvSpPr>
          <p:cNvPr id="9" name="Text 6"/>
          <p:cNvSpPr/>
          <p:nvPr/>
        </p:nvSpPr>
        <p:spPr>
          <a:xfrm>
            <a:off x="6456900" y="2961860"/>
            <a:ext cx="5116829" cy="248840"/>
          </a:xfrm>
          <a:prstGeom prst="rect">
            <a:avLst/>
          </a:prstGeom>
          <a:noFill/>
          <a:ln/>
        </p:spPr>
        <p:txBody>
          <a:bodyPr wrap="square" lIns="0" tIns="0" rIns="0" bIns="0" rtlCol="0" anchor="t"/>
          <a:lstStyle/>
          <a:p>
            <a:pPr>
              <a:lnSpc>
                <a:spcPts val="1960"/>
              </a:lnSpc>
              <a:spcAft>
                <a:spcPts val="800"/>
              </a:spcAft>
            </a:pPr>
            <a:r>
              <a:rPr lang="en-US" sz="2000" b="1" dirty="0">
                <a:solidFill>
                  <a:srgbClr val="D97706"/>
                </a:solidFill>
                <a:latin typeface="Arial"/>
                <a:ea typeface="Arial" pitchFamily="34" charset="-122"/>
                <a:cs typeface="Arial"/>
              </a:rPr>
              <a:t>The Problem</a:t>
            </a:r>
            <a:endParaRPr lang="en-US" sz="2000">
              <a:latin typeface="Arial"/>
              <a:cs typeface="Arial"/>
            </a:endParaRPr>
          </a:p>
        </p:txBody>
      </p:sp>
      <p:sp>
        <p:nvSpPr>
          <p:cNvPr id="10" name="Text 7"/>
          <p:cNvSpPr/>
          <p:nvPr/>
        </p:nvSpPr>
        <p:spPr>
          <a:xfrm>
            <a:off x="6456900" y="3564300"/>
            <a:ext cx="5116829" cy="533400"/>
          </a:xfrm>
          <a:prstGeom prst="rect">
            <a:avLst/>
          </a:prstGeom>
          <a:noFill/>
          <a:ln/>
        </p:spPr>
        <p:txBody>
          <a:bodyPr wrap="square" lIns="0" tIns="0" rIns="0" bIns="0" rtlCol="0" anchor="t"/>
          <a:lstStyle/>
          <a:p>
            <a:pPr>
              <a:lnSpc>
                <a:spcPts val="2100"/>
              </a:lnSpc>
            </a:pPr>
            <a:r>
              <a:rPr lang="en-US" dirty="0">
                <a:solidFill>
                  <a:srgbClr val="1E293B"/>
                </a:solidFill>
                <a:latin typeface="Arial"/>
                <a:ea typeface="Arial" pitchFamily="34" charset="-122"/>
                <a:cs typeface="Arial"/>
              </a:rPr>
              <a:t>A simple correlation measured at one point in time tells us nothing about what came first!</a:t>
            </a:r>
            <a:endParaRPr lang="en-US">
              <a:latin typeface="Arial"/>
              <a:cs typeface="Arial"/>
            </a:endParaRPr>
          </a:p>
        </p:txBody>
      </p:sp>
      <p:sp>
        <p:nvSpPr>
          <p:cNvPr id="11" name="Text 8"/>
          <p:cNvSpPr/>
          <p:nvPr/>
        </p:nvSpPr>
        <p:spPr>
          <a:xfrm>
            <a:off x="514000" y="5048251"/>
            <a:ext cx="11176000" cy="1066440"/>
          </a:xfrm>
          <a:prstGeom prst="roundRect">
            <a:avLst>
              <a:gd name="adj" fmla="val 25213"/>
            </a:avLst>
          </a:prstGeom>
          <a:solidFill>
            <a:srgbClr val="DBEAFE"/>
          </a:solidFill>
          <a:ln/>
        </p:spPr>
        <p:txBody>
          <a:bodyPr wrap="square" rtlCol="0" anchor="ctr"/>
          <a:lstStyle/>
          <a:p>
            <a:endParaRPr lang="en-US" sz="2400" dirty="0"/>
          </a:p>
        </p:txBody>
      </p:sp>
      <p:sp>
        <p:nvSpPr>
          <p:cNvPr id="12" name="Text 9"/>
          <p:cNvSpPr/>
          <p:nvPr/>
        </p:nvSpPr>
        <p:spPr>
          <a:xfrm>
            <a:off x="577596" y="5460049"/>
            <a:ext cx="11036808" cy="248840"/>
          </a:xfrm>
          <a:prstGeom prst="rect">
            <a:avLst/>
          </a:prstGeom>
          <a:noFill/>
          <a:ln/>
        </p:spPr>
        <p:txBody>
          <a:bodyPr wrap="square" lIns="0" tIns="0" rIns="0" bIns="0" rtlCol="0" anchor="t"/>
          <a:lstStyle/>
          <a:p>
            <a:pPr algn="ctr">
              <a:lnSpc>
                <a:spcPts val="1960"/>
              </a:lnSpc>
            </a:pPr>
            <a:r>
              <a:rPr lang="en-US" sz="2400" dirty="0">
                <a:solidFill>
                  <a:srgbClr val="1E40AF"/>
                </a:solidFill>
                <a:latin typeface="Arial"/>
                <a:ea typeface="Arial" pitchFamily="34" charset="-122"/>
                <a:cs typeface="Arial"/>
              </a:rPr>
              <a:t>Solution: Measure variables at different points in time using longitudinal designs</a:t>
            </a:r>
            <a:endParaRPr lang="en-US" sz="2400">
              <a:latin typeface="Aptos"/>
              <a:cs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508000" y="381000"/>
            <a:ext cx="5712715" cy="406400"/>
          </a:xfrm>
          <a:prstGeom prst="rect">
            <a:avLst/>
          </a:prstGeom>
          <a:noFill/>
          <a:ln/>
        </p:spPr>
        <p:txBody>
          <a:bodyPr wrap="square" lIns="0" tIns="0" rIns="0" bIns="0" rtlCol="0" anchor="t"/>
          <a:lstStyle/>
          <a:p>
            <a:pPr>
              <a:lnSpc>
                <a:spcPts val="3200"/>
              </a:lnSpc>
            </a:pPr>
            <a:r>
              <a:rPr lang="en-US" sz="3200" b="1" dirty="0">
                <a:solidFill>
                  <a:srgbClr val="0D9488"/>
                </a:solidFill>
                <a:latin typeface="Georgia" pitchFamily="34" charset="0"/>
                <a:ea typeface="Georgia" pitchFamily="34" charset="-122"/>
                <a:cs typeface="Georgia" pitchFamily="34" charset="-120"/>
              </a:rPr>
              <a:t>Longitudinal Research</a:t>
            </a:r>
            <a:endParaRPr lang="en-US" sz="3200" dirty="0"/>
          </a:p>
        </p:txBody>
      </p:sp>
      <p:pic>
        <p:nvPicPr>
          <p:cNvPr id="3" name="Image 0" descr="/tmp/rasterized-gradient-35f6534a.png"/>
          <p:cNvPicPr>
            <a:picLocks noChangeAspect="1"/>
          </p:cNvPicPr>
          <p:nvPr/>
        </p:nvPicPr>
        <p:blipFill>
          <a:blip r:embed="rId3"/>
          <a:stretch>
            <a:fillRect/>
          </a:stretch>
        </p:blipFill>
        <p:spPr>
          <a:xfrm>
            <a:off x="520000" y="1441009"/>
            <a:ext cx="11176000" cy="1653000"/>
          </a:xfrm>
          <a:prstGeom prst="rect">
            <a:avLst/>
          </a:prstGeom>
        </p:spPr>
      </p:pic>
      <p:sp>
        <p:nvSpPr>
          <p:cNvPr id="4" name="Text 1"/>
          <p:cNvSpPr/>
          <p:nvPr/>
        </p:nvSpPr>
        <p:spPr>
          <a:xfrm>
            <a:off x="780000" y="1695010"/>
            <a:ext cx="10881360" cy="266700"/>
          </a:xfrm>
          <a:prstGeom prst="rect">
            <a:avLst/>
          </a:prstGeom>
          <a:noFill/>
          <a:ln/>
        </p:spPr>
        <p:txBody>
          <a:bodyPr wrap="square" lIns="0" tIns="0" rIns="0" bIns="0" rtlCol="0" anchor="t"/>
          <a:lstStyle/>
          <a:p>
            <a:pPr>
              <a:lnSpc>
                <a:spcPts val="2100"/>
              </a:lnSpc>
              <a:spcAft>
                <a:spcPts val="800"/>
              </a:spcAft>
            </a:pPr>
            <a:r>
              <a:rPr lang="en-US" sz="2400" b="1" dirty="0">
                <a:solidFill>
                  <a:srgbClr val="0F766E"/>
                </a:solidFill>
                <a:latin typeface="Georgia"/>
                <a:ea typeface="Georgia" pitchFamily="34" charset="-122"/>
                <a:cs typeface="Georgia" pitchFamily="34" charset="-120"/>
              </a:rPr>
              <a:t>Definition</a:t>
            </a:r>
            <a:endParaRPr lang="en-US" sz="2400">
              <a:latin typeface="Georgia"/>
            </a:endParaRPr>
          </a:p>
        </p:txBody>
      </p:sp>
      <p:sp>
        <p:nvSpPr>
          <p:cNvPr id="5" name="Text 2"/>
          <p:cNvSpPr/>
          <p:nvPr/>
        </p:nvSpPr>
        <p:spPr>
          <a:xfrm>
            <a:off x="744000" y="2201310"/>
            <a:ext cx="10923360" cy="536700"/>
          </a:xfrm>
          <a:prstGeom prst="rect">
            <a:avLst/>
          </a:prstGeom>
          <a:noFill/>
          <a:ln/>
        </p:spPr>
        <p:txBody>
          <a:bodyPr wrap="square" lIns="0" tIns="0" rIns="0" bIns="0" rtlCol="0" anchor="t"/>
          <a:lstStyle/>
          <a:p>
            <a:pPr>
              <a:lnSpc>
                <a:spcPts val="2100"/>
              </a:lnSpc>
            </a:pPr>
            <a:r>
              <a:rPr lang="en-US" sz="2000" dirty="0">
                <a:solidFill>
                  <a:srgbClr val="1E293B"/>
                </a:solidFill>
                <a:latin typeface="Arial"/>
                <a:ea typeface="Arial" pitchFamily="34" charset="-122"/>
                <a:cs typeface="Arial"/>
              </a:rPr>
              <a:t>Longitudinal research examines how variables relate to each other over time by measuring the same variables multiple times.</a:t>
            </a:r>
            <a:endParaRPr lang="en-US" sz="2000">
              <a:latin typeface="Arial"/>
              <a:cs typeface="Arial"/>
            </a:endParaRPr>
          </a:p>
        </p:txBody>
      </p:sp>
      <p:sp>
        <p:nvSpPr>
          <p:cNvPr id="6" name="Text 3"/>
          <p:cNvSpPr/>
          <p:nvPr/>
        </p:nvSpPr>
        <p:spPr>
          <a:xfrm>
            <a:off x="514000" y="3297210"/>
            <a:ext cx="11164000" cy="1314081"/>
          </a:xfrm>
          <a:prstGeom prst="roundRect">
            <a:avLst>
              <a:gd name="adj" fmla="val 13160"/>
            </a:avLst>
          </a:prstGeom>
          <a:solidFill>
            <a:srgbClr val="F1F5F9"/>
          </a:solidFill>
          <a:ln/>
        </p:spPr>
        <p:txBody>
          <a:bodyPr wrap="square" rtlCol="0" anchor="ctr"/>
          <a:lstStyle/>
          <a:p>
            <a:endParaRPr lang="en-US" sz="2400" dirty="0"/>
          </a:p>
        </p:txBody>
      </p:sp>
      <p:sp>
        <p:nvSpPr>
          <p:cNvPr id="7" name="Text 4"/>
          <p:cNvSpPr/>
          <p:nvPr/>
        </p:nvSpPr>
        <p:spPr>
          <a:xfrm>
            <a:off x="655320" y="3431209"/>
            <a:ext cx="10881360" cy="248840"/>
          </a:xfrm>
          <a:prstGeom prst="rect">
            <a:avLst/>
          </a:prstGeom>
          <a:noFill/>
          <a:ln/>
        </p:spPr>
        <p:txBody>
          <a:bodyPr wrap="square" lIns="0" tIns="0" rIns="0" bIns="0" rtlCol="0" anchor="t"/>
          <a:lstStyle/>
          <a:p>
            <a:pPr algn="ctr">
              <a:lnSpc>
                <a:spcPts val="1960"/>
              </a:lnSpc>
              <a:spcAft>
                <a:spcPts val="1200"/>
              </a:spcAft>
            </a:pPr>
            <a:r>
              <a:rPr lang="en-US" sz="2400" b="1" dirty="0">
                <a:solidFill>
                  <a:srgbClr val="64748B"/>
                </a:solidFill>
                <a:latin typeface="Arial" pitchFamily="34" charset="0"/>
                <a:ea typeface="Arial" pitchFamily="34" charset="-122"/>
                <a:cs typeface="Arial" pitchFamily="34" charset="-120"/>
              </a:rPr>
              <a:t>Timeline Example:</a:t>
            </a:r>
            <a:endParaRPr lang="en-US" sz="2400" b="1" dirty="0"/>
          </a:p>
        </p:txBody>
      </p:sp>
      <p:sp>
        <p:nvSpPr>
          <p:cNvPr id="8" name="Text 5"/>
          <p:cNvSpPr/>
          <p:nvPr/>
        </p:nvSpPr>
        <p:spPr>
          <a:xfrm>
            <a:off x="655320" y="3952451"/>
            <a:ext cx="10881360" cy="248840"/>
          </a:xfrm>
          <a:prstGeom prst="rect">
            <a:avLst/>
          </a:prstGeom>
          <a:noFill/>
          <a:ln/>
        </p:spPr>
        <p:txBody>
          <a:bodyPr wrap="square" lIns="0" tIns="0" rIns="0" bIns="0" rtlCol="0" anchor="t"/>
          <a:lstStyle/>
          <a:p>
            <a:pPr algn="ctr">
              <a:lnSpc>
                <a:spcPts val="1960"/>
              </a:lnSpc>
            </a:pPr>
            <a:r>
              <a:rPr lang="en-US" dirty="0">
                <a:solidFill>
                  <a:srgbClr val="1E293B"/>
                </a:solidFill>
                <a:latin typeface="Arial"/>
                <a:ea typeface="Arial" pitchFamily="34" charset="-122"/>
                <a:cs typeface="Arial"/>
              </a:rPr>
              <a:t>TIME 1: Measure Anxiety and Depression → (1 Year Later) → TIME 2: Measure Anxiety and Depression</a:t>
            </a:r>
            <a:endParaRPr lang="en-US">
              <a:latin typeface="Arial"/>
              <a:cs typeface="Arial"/>
            </a:endParaRPr>
          </a:p>
        </p:txBody>
      </p:sp>
      <p:sp>
        <p:nvSpPr>
          <p:cNvPr id="9" name="Text 6"/>
          <p:cNvSpPr/>
          <p:nvPr/>
        </p:nvSpPr>
        <p:spPr>
          <a:xfrm>
            <a:off x="508000" y="4814491"/>
            <a:ext cx="11176000" cy="1294300"/>
          </a:xfrm>
          <a:prstGeom prst="roundRect">
            <a:avLst>
              <a:gd name="adj" fmla="val 24490"/>
            </a:avLst>
          </a:prstGeom>
          <a:solidFill>
            <a:srgbClr val="FFF7ED"/>
          </a:solidFill>
          <a:ln/>
        </p:spPr>
        <p:txBody>
          <a:bodyPr wrap="square" rtlCol="0" anchor="ctr"/>
          <a:lstStyle/>
          <a:p>
            <a:endParaRPr lang="en-US" sz="2400" dirty="0"/>
          </a:p>
        </p:txBody>
      </p:sp>
      <p:sp>
        <p:nvSpPr>
          <p:cNvPr id="10" name="Text 7"/>
          <p:cNvSpPr/>
          <p:nvPr/>
        </p:nvSpPr>
        <p:spPr>
          <a:xfrm>
            <a:off x="685800" y="5220291"/>
            <a:ext cx="11036808" cy="482700"/>
          </a:xfrm>
          <a:prstGeom prst="rect">
            <a:avLst/>
          </a:prstGeom>
          <a:noFill/>
          <a:ln/>
        </p:spPr>
        <p:txBody>
          <a:bodyPr wrap="square" lIns="0" tIns="0" rIns="0" bIns="0" rtlCol="0" anchor="t"/>
          <a:lstStyle/>
          <a:p>
            <a:pPr>
              <a:lnSpc>
                <a:spcPts val="2100"/>
              </a:lnSpc>
            </a:pPr>
            <a:r>
              <a:rPr lang="en-US" sz="2800" dirty="0">
                <a:solidFill>
                  <a:srgbClr val="1E293B"/>
                </a:solidFill>
                <a:latin typeface="Arial"/>
                <a:ea typeface="Arial" pitchFamily="34" charset="-122"/>
                <a:cs typeface="Arial"/>
              </a:rPr>
              <a:t>Our study: 480 Connect participants completed measures of anxiety and depression at two timepoints, one year apart.</a:t>
            </a:r>
            <a:endParaRPr lang="en-US" sz="2800">
              <a:latin typeface="Aptos"/>
              <a:cs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pic>
        <p:nvPicPr>
          <p:cNvPr id="180" name="Google Shape;180;p21" descr="image.png"/>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81" name="Google Shape;181;p21"/>
          <p:cNvSpPr txBox="1"/>
          <p:nvPr/>
        </p:nvSpPr>
        <p:spPr>
          <a:xfrm>
            <a:off x="381000" y="5007555"/>
            <a:ext cx="11430000" cy="1181862"/>
          </a:xfrm>
          <a:prstGeom prst="rect">
            <a:avLst/>
          </a:prstGeom>
          <a:noFill/>
          <a:ln>
            <a:noFill/>
          </a:ln>
        </p:spPr>
        <p:txBody>
          <a:bodyPr spcFirstLastPara="1" wrap="square" lIns="0" tIns="0" rIns="0" bIns="0" anchor="t" anchorCtr="0">
            <a:spAutoFit/>
          </a:bodyPr>
          <a:lstStyle/>
          <a:p>
            <a:pPr marL="0" marR="0" lvl="0" indent="0" algn="ctr" rtl="0">
              <a:lnSpc>
                <a:spcPct val="160000"/>
              </a:lnSpc>
              <a:spcBef>
                <a:spcPts val="0"/>
              </a:spcBef>
              <a:spcAft>
                <a:spcPts val="0"/>
              </a:spcAft>
              <a:buNone/>
            </a:pPr>
            <a:r>
              <a:rPr lang="en-US" sz="2400" b="0" i="0" u="none" strike="noStrike" cap="none" dirty="0">
                <a:solidFill>
                  <a:srgbClr val="F3F0DF"/>
                </a:solidFill>
                <a:latin typeface="DM Sans"/>
                <a:ea typeface="DM Sans"/>
                <a:cs typeface="DM Sans"/>
                <a:sym typeface="DM Sans"/>
              </a:rPr>
              <a:t>To say "A causes B", A must happen before B. Longitudinal designs establish this </a:t>
            </a:r>
            <a:r>
              <a:rPr lang="en-US" sz="2400" b="1" i="0" u="none" strike="noStrike" cap="none" dirty="0">
                <a:solidFill>
                  <a:srgbClr val="F3F0DF"/>
                </a:solidFill>
                <a:latin typeface="DM Sans"/>
                <a:ea typeface="DM Sans"/>
                <a:cs typeface="DM Sans"/>
                <a:sym typeface="DM Sans"/>
              </a:rPr>
              <a:t>temporal precedence</a:t>
            </a:r>
            <a:r>
              <a:rPr lang="en-US" sz="2400" b="0" i="0" u="none" strike="noStrike" cap="none" dirty="0">
                <a:solidFill>
                  <a:srgbClr val="F3F0DF"/>
                </a:solidFill>
                <a:latin typeface="DM Sans"/>
                <a:ea typeface="DM Sans"/>
                <a:cs typeface="DM Sans"/>
                <a:sym typeface="DM Sans"/>
              </a:rPr>
              <a:t>.</a:t>
            </a:r>
            <a:endParaRPr lang="en-US" sz="3600"/>
          </a:p>
        </p:txBody>
      </p:sp>
      <p:sp>
        <p:nvSpPr>
          <p:cNvPr id="182" name="Google Shape;182;p21"/>
          <p:cNvSpPr/>
          <p:nvPr/>
        </p:nvSpPr>
        <p:spPr>
          <a:xfrm>
            <a:off x="952500" y="3587055"/>
            <a:ext cx="10287000" cy="38100"/>
          </a:xfrm>
          <a:prstGeom prst="roundRect">
            <a:avLst>
              <a:gd name="adj" fmla="val 16667"/>
            </a:avLst>
          </a:prstGeom>
          <a:solidFill>
            <a:srgbClr val="A8C5D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83" name="Google Shape;183;p21"/>
          <p:cNvSpPr txBox="1"/>
          <p:nvPr/>
        </p:nvSpPr>
        <p:spPr>
          <a:xfrm>
            <a:off x="875347" y="3231802"/>
            <a:ext cx="3240405" cy="369332"/>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2400" b="1" i="0" u="none" strike="noStrike" cap="none">
                <a:solidFill>
                  <a:srgbClr val="F3F0DF"/>
                </a:solidFill>
                <a:latin typeface="Merriweather"/>
                <a:ea typeface="Merriweather"/>
                <a:cs typeface="Merriweather"/>
                <a:sym typeface="Merriweather"/>
              </a:rPr>
              <a:t>Time 1</a:t>
            </a:r>
            <a:endParaRPr sz="2400"/>
          </a:p>
        </p:txBody>
      </p:sp>
      <p:sp>
        <p:nvSpPr>
          <p:cNvPr id="184" name="Google Shape;184;p21"/>
          <p:cNvSpPr txBox="1"/>
          <p:nvPr/>
        </p:nvSpPr>
        <p:spPr>
          <a:xfrm>
            <a:off x="952500" y="3698527"/>
            <a:ext cx="3086100" cy="664797"/>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b="0" i="0" u="none" strike="noStrike" cap="none">
                <a:solidFill>
                  <a:srgbClr val="F3F0DF"/>
                </a:solidFill>
                <a:latin typeface="DM Sans"/>
                <a:ea typeface="DM Sans"/>
                <a:cs typeface="DM Sans"/>
                <a:sym typeface="DM Sans"/>
              </a:rPr>
              <a:t>Measure Cause</a:t>
            </a:r>
            <a:br>
              <a:rPr lang="en-US" sz="2800" b="0" i="0" u="none" strike="noStrike" cap="none">
                <a:solidFill>
                  <a:schemeClr val="dk1"/>
                </a:solidFill>
                <a:latin typeface="Calibri"/>
                <a:ea typeface="Calibri"/>
                <a:cs typeface="Calibri"/>
                <a:sym typeface="Calibri"/>
              </a:rPr>
            </a:br>
            <a:r>
              <a:rPr lang="en-US" b="0" i="0" u="none" strike="noStrike" cap="none">
                <a:solidFill>
                  <a:srgbClr val="F3F0DF"/>
                </a:solidFill>
                <a:latin typeface="DM Sans"/>
                <a:ea typeface="DM Sans"/>
                <a:cs typeface="DM Sans"/>
                <a:sym typeface="DM Sans"/>
              </a:rPr>
              <a:t> (Depression)</a:t>
            </a:r>
            <a:endParaRPr sz="2800"/>
          </a:p>
        </p:txBody>
      </p:sp>
      <p:sp>
        <p:nvSpPr>
          <p:cNvPr id="185" name="Google Shape;185;p21"/>
          <p:cNvSpPr txBox="1"/>
          <p:nvPr/>
        </p:nvSpPr>
        <p:spPr>
          <a:xfrm>
            <a:off x="4475797" y="3231802"/>
            <a:ext cx="3240405" cy="369332"/>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2400" b="1" i="0" u="none" strike="noStrike" cap="none">
                <a:solidFill>
                  <a:srgbClr val="F3F0DF"/>
                </a:solidFill>
                <a:latin typeface="Merriweather"/>
                <a:ea typeface="Merriweather"/>
                <a:cs typeface="Merriweather"/>
                <a:sym typeface="Merriweather"/>
              </a:rPr>
              <a:t>Time Passing</a:t>
            </a:r>
            <a:endParaRPr sz="2400"/>
          </a:p>
        </p:txBody>
      </p:sp>
      <p:sp>
        <p:nvSpPr>
          <p:cNvPr id="186" name="Google Shape;186;p21"/>
          <p:cNvSpPr txBox="1"/>
          <p:nvPr/>
        </p:nvSpPr>
        <p:spPr>
          <a:xfrm>
            <a:off x="4552950" y="3698527"/>
            <a:ext cx="3086100" cy="664797"/>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b="0" i="0" u="none" strike="noStrike" cap="none">
                <a:solidFill>
                  <a:srgbClr val="F3F0DF"/>
                </a:solidFill>
                <a:latin typeface="DM Sans"/>
                <a:ea typeface="DM Sans"/>
                <a:cs typeface="DM Sans"/>
                <a:sym typeface="DM Sans"/>
              </a:rPr>
              <a:t>Temporal</a:t>
            </a:r>
            <a:br>
              <a:rPr lang="en-US" sz="2800" b="0" i="0" u="none" strike="noStrike" cap="none">
                <a:solidFill>
                  <a:schemeClr val="dk1"/>
                </a:solidFill>
                <a:latin typeface="Calibri"/>
                <a:ea typeface="Calibri"/>
                <a:cs typeface="Calibri"/>
                <a:sym typeface="Calibri"/>
              </a:rPr>
            </a:br>
            <a:r>
              <a:rPr lang="en-US" b="0" i="0" u="none" strike="noStrike" cap="none">
                <a:solidFill>
                  <a:srgbClr val="F3F0DF"/>
                </a:solidFill>
                <a:latin typeface="DM Sans"/>
                <a:ea typeface="DM Sans"/>
                <a:cs typeface="DM Sans"/>
                <a:sym typeface="DM Sans"/>
              </a:rPr>
              <a:t> Precedence</a:t>
            </a:r>
            <a:endParaRPr sz="2800"/>
          </a:p>
        </p:txBody>
      </p:sp>
      <p:sp>
        <p:nvSpPr>
          <p:cNvPr id="187" name="Google Shape;187;p21"/>
          <p:cNvSpPr txBox="1"/>
          <p:nvPr/>
        </p:nvSpPr>
        <p:spPr>
          <a:xfrm>
            <a:off x="8076247" y="3231802"/>
            <a:ext cx="3240405" cy="369332"/>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2400" b="1" i="0" u="none" strike="noStrike" cap="none">
                <a:solidFill>
                  <a:srgbClr val="F3F0DF"/>
                </a:solidFill>
                <a:latin typeface="Merriweather"/>
                <a:ea typeface="Merriweather"/>
                <a:cs typeface="Merriweather"/>
                <a:sym typeface="Merriweather"/>
              </a:rPr>
              <a:t>Time 2</a:t>
            </a:r>
            <a:endParaRPr sz="2400"/>
          </a:p>
        </p:txBody>
      </p:sp>
      <p:sp>
        <p:nvSpPr>
          <p:cNvPr id="188" name="Google Shape;188;p21"/>
          <p:cNvSpPr txBox="1"/>
          <p:nvPr/>
        </p:nvSpPr>
        <p:spPr>
          <a:xfrm>
            <a:off x="8153400" y="3698527"/>
            <a:ext cx="3086100" cy="664797"/>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b="0" i="0" u="none" strike="noStrike" cap="none">
                <a:solidFill>
                  <a:srgbClr val="F3F0DF"/>
                </a:solidFill>
                <a:latin typeface="DM Sans"/>
                <a:ea typeface="DM Sans"/>
                <a:cs typeface="DM Sans"/>
                <a:sym typeface="DM Sans"/>
              </a:rPr>
              <a:t>Measure Effect</a:t>
            </a:r>
            <a:br>
              <a:rPr lang="en-US" sz="2800" b="0" i="0" u="none" strike="noStrike" cap="none">
                <a:solidFill>
                  <a:schemeClr val="dk1"/>
                </a:solidFill>
                <a:latin typeface="Calibri"/>
                <a:ea typeface="Calibri"/>
                <a:cs typeface="Calibri"/>
                <a:sym typeface="Calibri"/>
              </a:rPr>
            </a:br>
            <a:r>
              <a:rPr lang="en-US" b="0" i="0" u="none" strike="noStrike" cap="none">
                <a:solidFill>
                  <a:srgbClr val="F3F0DF"/>
                </a:solidFill>
                <a:latin typeface="DM Sans"/>
                <a:ea typeface="DM Sans"/>
                <a:cs typeface="DM Sans"/>
                <a:sym typeface="DM Sans"/>
              </a:rPr>
              <a:t> (Anxiety)</a:t>
            </a:r>
            <a:endParaRPr sz="2800"/>
          </a:p>
        </p:txBody>
      </p:sp>
      <p:sp>
        <p:nvSpPr>
          <p:cNvPr id="189" name="Google Shape;189;p21"/>
          <p:cNvSpPr txBox="1"/>
          <p:nvPr/>
        </p:nvSpPr>
        <p:spPr>
          <a:xfrm>
            <a:off x="381000" y="381000"/>
            <a:ext cx="11811000" cy="571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i="0" u="none" strike="noStrike" cap="none">
                <a:solidFill>
                  <a:srgbClr val="F3F0DF"/>
                </a:solidFill>
                <a:latin typeface="Merriweather"/>
                <a:ea typeface="Merriweather"/>
                <a:cs typeface="Merriweather"/>
                <a:sym typeface="Merriweather"/>
              </a:rPr>
              <a:t>Solution 2: Longitudinal Research</a:t>
            </a:r>
            <a:endParaRPr/>
          </a:p>
        </p:txBody>
      </p:sp>
      <p:sp>
        <p:nvSpPr>
          <p:cNvPr id="190" name="Google Shape;190;p21"/>
          <p:cNvSpPr/>
          <p:nvPr/>
        </p:nvSpPr>
        <p:spPr>
          <a:xfrm>
            <a:off x="2352675" y="2755552"/>
            <a:ext cx="285750" cy="285750"/>
          </a:xfrm>
          <a:prstGeom prst="roundRect">
            <a:avLst>
              <a:gd name="adj" fmla="val 16667"/>
            </a:avLst>
          </a:prstGeom>
          <a:solidFill>
            <a:srgbClr val="00508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91" name="Google Shape;191;p21"/>
          <p:cNvSpPr/>
          <p:nvPr/>
        </p:nvSpPr>
        <p:spPr>
          <a:xfrm>
            <a:off x="5953125" y="2755552"/>
            <a:ext cx="285750" cy="285750"/>
          </a:xfrm>
          <a:prstGeom prst="roundRect">
            <a:avLst>
              <a:gd name="adj" fmla="val 16667"/>
            </a:avLst>
          </a:prstGeom>
          <a:solidFill>
            <a:srgbClr val="00508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92" name="Google Shape;192;p21"/>
          <p:cNvSpPr/>
          <p:nvPr/>
        </p:nvSpPr>
        <p:spPr>
          <a:xfrm>
            <a:off x="9553575" y="2755552"/>
            <a:ext cx="285750" cy="285750"/>
          </a:xfrm>
          <a:prstGeom prst="roundRect">
            <a:avLst>
              <a:gd name="adj" fmla="val 16667"/>
            </a:avLst>
          </a:prstGeom>
          <a:solidFill>
            <a:srgbClr val="00508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pic>
        <p:nvPicPr>
          <p:cNvPr id="197" name="Google Shape;197;p22" descr="image.png"/>
          <p:cNvPicPr preferRelativeResize="0"/>
          <p:nvPr/>
        </p:nvPicPr>
        <p:blipFill rotWithShape="1">
          <a:blip r:embed="rId3">
            <a:alphaModFix/>
          </a:blip>
          <a:srcRect/>
          <a:stretch/>
        </p:blipFill>
        <p:spPr>
          <a:xfrm>
            <a:off x="0" y="0"/>
            <a:ext cx="12192000" cy="6858000"/>
          </a:xfrm>
          <a:prstGeom prst="rect">
            <a:avLst/>
          </a:prstGeom>
          <a:noFill/>
          <a:ln>
            <a:noFill/>
          </a:ln>
        </p:spPr>
      </p:pic>
      <p:pic>
        <p:nvPicPr>
          <p:cNvPr id="198" name="Google Shape;198;p22" descr="image.png"/>
          <p:cNvPicPr preferRelativeResize="0"/>
          <p:nvPr/>
        </p:nvPicPr>
        <p:blipFill rotWithShape="1">
          <a:blip r:embed="rId4">
            <a:alphaModFix/>
          </a:blip>
          <a:srcRect/>
          <a:stretch/>
        </p:blipFill>
        <p:spPr>
          <a:xfrm>
            <a:off x="6286500" y="2047875"/>
            <a:ext cx="5524500" cy="3810000"/>
          </a:xfrm>
          <a:prstGeom prst="rect">
            <a:avLst/>
          </a:prstGeom>
          <a:noFill/>
          <a:ln>
            <a:noFill/>
          </a:ln>
        </p:spPr>
      </p:pic>
      <p:sp>
        <p:nvSpPr>
          <p:cNvPr id="199" name="Google Shape;199;p22"/>
          <p:cNvSpPr txBox="1"/>
          <p:nvPr/>
        </p:nvSpPr>
        <p:spPr>
          <a:xfrm>
            <a:off x="381000" y="1607857"/>
            <a:ext cx="5800725" cy="369332"/>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400" b="1" i="0" u="none" strike="noStrike" cap="none">
                <a:solidFill>
                  <a:srgbClr val="F3F0DF"/>
                </a:solidFill>
                <a:latin typeface="Merriweather"/>
                <a:ea typeface="Merriweather"/>
                <a:cs typeface="Merriweather"/>
                <a:sym typeface="Merriweather"/>
              </a:rPr>
              <a:t>Does Depression predict Anxiety?</a:t>
            </a:r>
            <a:endParaRPr sz="3200"/>
          </a:p>
        </p:txBody>
      </p:sp>
      <p:sp>
        <p:nvSpPr>
          <p:cNvPr id="200" name="Google Shape;200;p22"/>
          <p:cNvSpPr txBox="1"/>
          <p:nvPr/>
        </p:nvSpPr>
        <p:spPr>
          <a:xfrm>
            <a:off x="381000" y="2526382"/>
            <a:ext cx="5524500" cy="492443"/>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000" b="0" i="0" u="none" strike="noStrike" cap="none">
                <a:solidFill>
                  <a:srgbClr val="F3F0DF"/>
                </a:solidFill>
                <a:latin typeface="DM Sans"/>
                <a:ea typeface="DM Sans"/>
                <a:cs typeface="DM Sans"/>
                <a:sym typeface="DM Sans"/>
              </a:rPr>
              <a:t>We measure both at Time 1 and Time 2.</a:t>
            </a:r>
            <a:endParaRPr sz="3200"/>
          </a:p>
        </p:txBody>
      </p:sp>
      <p:sp>
        <p:nvSpPr>
          <p:cNvPr id="201" name="Google Shape;201;p22"/>
          <p:cNvSpPr txBox="1"/>
          <p:nvPr/>
        </p:nvSpPr>
        <p:spPr>
          <a:xfrm>
            <a:off x="381000" y="3398122"/>
            <a:ext cx="5524500" cy="1477328"/>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000" b="0" i="0" u="none" strike="noStrike" cap="none" dirty="0">
                <a:solidFill>
                  <a:srgbClr val="F3F0DF"/>
                </a:solidFill>
                <a:latin typeface="DM Sans"/>
                <a:ea typeface="DM Sans"/>
                <a:cs typeface="DM Sans"/>
                <a:sym typeface="DM Sans"/>
              </a:rPr>
              <a:t>If Depression (T1) predicts Anxiety (T2) </a:t>
            </a:r>
            <a:r>
              <a:rPr lang="en-US" sz="2000" b="0" i="1" u="none" strike="noStrike" cap="none" dirty="0">
                <a:solidFill>
                  <a:srgbClr val="F3F0DF"/>
                </a:solidFill>
                <a:latin typeface="DM Sans"/>
                <a:ea typeface="DM Sans"/>
                <a:cs typeface="DM Sans"/>
                <a:sym typeface="DM Sans"/>
              </a:rPr>
              <a:t>even after controlling for Anxiety (T1)</a:t>
            </a:r>
            <a:r>
              <a:rPr lang="en-US" sz="2000" b="0" i="0" u="none" strike="noStrike" cap="none" dirty="0">
                <a:solidFill>
                  <a:srgbClr val="F3F0DF"/>
                </a:solidFill>
                <a:latin typeface="DM Sans"/>
                <a:ea typeface="DM Sans"/>
                <a:cs typeface="DM Sans"/>
                <a:sym typeface="DM Sans"/>
              </a:rPr>
              <a:t>, we have strong evidence.</a:t>
            </a:r>
            <a:endParaRPr lang="en-US" sz="2000" dirty="0"/>
          </a:p>
        </p:txBody>
      </p:sp>
      <p:sp>
        <p:nvSpPr>
          <p:cNvPr id="202" name="Google Shape;202;p22"/>
          <p:cNvSpPr txBox="1"/>
          <p:nvPr/>
        </p:nvSpPr>
        <p:spPr>
          <a:xfrm>
            <a:off x="285000" y="5276152"/>
            <a:ext cx="5524500" cy="984885"/>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000" b="0" i="0" u="none" strike="noStrike" cap="none" dirty="0">
                <a:solidFill>
                  <a:srgbClr val="F3F0DF"/>
                </a:solidFill>
                <a:latin typeface="DM Sans"/>
                <a:ea typeface="DM Sans"/>
                <a:cs typeface="DM Sans"/>
                <a:sym typeface="DM Sans"/>
              </a:rPr>
              <a:t>This rules out the idea that "anxious people just stay anxious."</a:t>
            </a:r>
            <a:endParaRPr lang="en-US" sz="2000" dirty="0"/>
          </a:p>
        </p:txBody>
      </p:sp>
      <p:pic>
        <p:nvPicPr>
          <p:cNvPr id="203" name="Google Shape;203;p22" descr="image.png"/>
          <p:cNvPicPr preferRelativeResize="0"/>
          <p:nvPr/>
        </p:nvPicPr>
        <p:blipFill rotWithShape="1">
          <a:blip r:embed="rId5">
            <a:alphaModFix/>
          </a:blip>
          <a:srcRect/>
          <a:stretch/>
        </p:blipFill>
        <p:spPr>
          <a:xfrm>
            <a:off x="6286500" y="2047875"/>
            <a:ext cx="5524500" cy="3810000"/>
          </a:xfrm>
          <a:prstGeom prst="rect">
            <a:avLst/>
          </a:prstGeom>
          <a:noFill/>
          <a:ln>
            <a:noFill/>
          </a:ln>
        </p:spPr>
      </p:pic>
      <p:sp>
        <p:nvSpPr>
          <p:cNvPr id="204" name="Google Shape;204;p22"/>
          <p:cNvSpPr txBox="1"/>
          <p:nvPr/>
        </p:nvSpPr>
        <p:spPr>
          <a:xfrm>
            <a:off x="381000" y="381000"/>
            <a:ext cx="11811000" cy="571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i="0" u="none" strike="noStrike" cap="none">
                <a:solidFill>
                  <a:srgbClr val="F3F0DF"/>
                </a:solidFill>
                <a:latin typeface="Merriweather"/>
                <a:ea typeface="Merriweather"/>
                <a:cs typeface="Merriweather"/>
                <a:sym typeface="Merriweather"/>
              </a:rPr>
              <a:t>Cross-Lag Correlations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Google Shape;209;p23" descr="image.png"/>
          <p:cNvPicPr preferRelativeResize="0"/>
          <p:nvPr/>
        </p:nvPicPr>
        <p:blipFill rotWithShape="1">
          <a:blip r:embed="rId3">
            <a:alphaModFix/>
          </a:blip>
          <a:srcRect/>
          <a:stretch/>
        </p:blipFill>
        <p:spPr>
          <a:xfrm>
            <a:off x="0" y="0"/>
            <a:ext cx="12192000" cy="6858000"/>
          </a:xfrm>
          <a:prstGeom prst="rect">
            <a:avLst/>
          </a:prstGeom>
          <a:noFill/>
          <a:ln>
            <a:noFill/>
          </a:ln>
        </p:spPr>
      </p:pic>
      <p:pic>
        <p:nvPicPr>
          <p:cNvPr id="210" name="Google Shape;210;p23" descr="image.png"/>
          <p:cNvPicPr preferRelativeResize="0"/>
          <p:nvPr/>
        </p:nvPicPr>
        <p:blipFill rotWithShape="1">
          <a:blip r:embed="rId4">
            <a:alphaModFix/>
          </a:blip>
          <a:srcRect/>
          <a:stretch/>
        </p:blipFill>
        <p:spPr>
          <a:xfrm>
            <a:off x="381000" y="2759422"/>
            <a:ext cx="3619500" cy="2386905"/>
          </a:xfrm>
          <a:prstGeom prst="rect">
            <a:avLst/>
          </a:prstGeom>
          <a:noFill/>
          <a:ln>
            <a:noFill/>
          </a:ln>
        </p:spPr>
      </p:pic>
      <p:pic>
        <p:nvPicPr>
          <p:cNvPr id="211" name="Google Shape;211;p23" descr="image.png"/>
          <p:cNvPicPr preferRelativeResize="0"/>
          <p:nvPr/>
        </p:nvPicPr>
        <p:blipFill rotWithShape="1">
          <a:blip r:embed="rId5">
            <a:alphaModFix/>
          </a:blip>
          <a:srcRect/>
          <a:stretch/>
        </p:blipFill>
        <p:spPr>
          <a:xfrm>
            <a:off x="4286250" y="2759422"/>
            <a:ext cx="3619500" cy="2386905"/>
          </a:xfrm>
          <a:prstGeom prst="rect">
            <a:avLst/>
          </a:prstGeom>
          <a:noFill/>
          <a:ln>
            <a:noFill/>
          </a:ln>
        </p:spPr>
      </p:pic>
      <p:pic>
        <p:nvPicPr>
          <p:cNvPr id="212" name="Google Shape;212;p23" descr="image.png"/>
          <p:cNvPicPr preferRelativeResize="0"/>
          <p:nvPr/>
        </p:nvPicPr>
        <p:blipFill rotWithShape="1">
          <a:blip r:embed="rId5">
            <a:alphaModFix/>
          </a:blip>
          <a:srcRect/>
          <a:stretch/>
        </p:blipFill>
        <p:spPr>
          <a:xfrm>
            <a:off x="8191500" y="2759422"/>
            <a:ext cx="3619500" cy="2386905"/>
          </a:xfrm>
          <a:prstGeom prst="rect">
            <a:avLst/>
          </a:prstGeom>
          <a:noFill/>
          <a:ln>
            <a:noFill/>
          </a:ln>
        </p:spPr>
      </p:pic>
      <p:sp>
        <p:nvSpPr>
          <p:cNvPr id="213" name="Google Shape;213;p23"/>
          <p:cNvSpPr txBox="1"/>
          <p:nvPr/>
        </p:nvSpPr>
        <p:spPr>
          <a:xfrm>
            <a:off x="1355645" y="3740497"/>
            <a:ext cx="1670208" cy="219075"/>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404" b="1" i="0" u="none" strike="noStrike" cap="none">
                <a:solidFill>
                  <a:srgbClr val="005088"/>
                </a:solidFill>
                <a:latin typeface="Merriweather"/>
                <a:ea typeface="Merriweather"/>
                <a:cs typeface="Merriweather"/>
                <a:sym typeface="Merriweather"/>
              </a:rPr>
              <a:t>Statistical Control</a:t>
            </a:r>
            <a:endParaRPr/>
          </a:p>
        </p:txBody>
      </p:sp>
      <p:sp>
        <p:nvSpPr>
          <p:cNvPr id="214" name="Google Shape;214;p23"/>
          <p:cNvSpPr txBox="1"/>
          <p:nvPr/>
        </p:nvSpPr>
        <p:spPr>
          <a:xfrm>
            <a:off x="676275" y="4131022"/>
            <a:ext cx="3028950" cy="548580"/>
          </a:xfrm>
          <a:prstGeom prst="rect">
            <a:avLst/>
          </a:prstGeom>
          <a:noFill/>
          <a:ln>
            <a:noFill/>
          </a:ln>
        </p:spPr>
        <p:txBody>
          <a:bodyPr spcFirstLastPara="1" wrap="square" lIns="0" tIns="0" rIns="0" bIns="0" anchor="t" anchorCtr="0">
            <a:spAutoFit/>
          </a:bodyPr>
          <a:lstStyle/>
          <a:p>
            <a:pPr marL="0" marR="0" lvl="0" indent="0" algn="ctr" rtl="0">
              <a:lnSpc>
                <a:spcPct val="160000"/>
              </a:lnSpc>
              <a:spcBef>
                <a:spcPts val="0"/>
              </a:spcBef>
              <a:spcAft>
                <a:spcPts val="0"/>
              </a:spcAft>
              <a:buNone/>
            </a:pPr>
            <a:r>
              <a:rPr lang="en-US" sz="1350" b="0" i="0" u="none" strike="noStrike" cap="none">
                <a:solidFill>
                  <a:srgbClr val="005088"/>
                </a:solidFill>
                <a:latin typeface="DM Sans"/>
                <a:ea typeface="DM Sans"/>
                <a:cs typeface="DM Sans"/>
                <a:sym typeface="DM Sans"/>
              </a:rPr>
              <a:t>Rule out spurious correlations by holding third variables constant.</a:t>
            </a:r>
            <a:endParaRPr/>
          </a:p>
        </p:txBody>
      </p:sp>
      <p:sp>
        <p:nvSpPr>
          <p:cNvPr id="215" name="Google Shape;215;p23"/>
          <p:cNvSpPr txBox="1"/>
          <p:nvPr/>
        </p:nvSpPr>
        <p:spPr>
          <a:xfrm>
            <a:off x="5260895" y="3740497"/>
            <a:ext cx="1670208" cy="219075"/>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404" b="1" i="0" u="none" strike="noStrike" cap="none">
                <a:solidFill>
                  <a:srgbClr val="005088"/>
                </a:solidFill>
                <a:latin typeface="Merriweather"/>
                <a:ea typeface="Merriweather"/>
                <a:cs typeface="Merriweather"/>
                <a:sym typeface="Merriweather"/>
              </a:rPr>
              <a:t>Longitudinal Data</a:t>
            </a:r>
            <a:endParaRPr/>
          </a:p>
        </p:txBody>
      </p:sp>
      <p:sp>
        <p:nvSpPr>
          <p:cNvPr id="216" name="Google Shape;216;p23"/>
          <p:cNvSpPr txBox="1"/>
          <p:nvPr/>
        </p:nvSpPr>
        <p:spPr>
          <a:xfrm>
            <a:off x="4581525" y="4131022"/>
            <a:ext cx="3028950" cy="548580"/>
          </a:xfrm>
          <a:prstGeom prst="rect">
            <a:avLst/>
          </a:prstGeom>
          <a:noFill/>
          <a:ln>
            <a:noFill/>
          </a:ln>
        </p:spPr>
        <p:txBody>
          <a:bodyPr spcFirstLastPara="1" wrap="square" lIns="0" tIns="0" rIns="0" bIns="0" anchor="t" anchorCtr="0">
            <a:spAutoFit/>
          </a:bodyPr>
          <a:lstStyle/>
          <a:p>
            <a:pPr marL="0" marR="0" lvl="0" indent="0" algn="ctr" rtl="0">
              <a:lnSpc>
                <a:spcPct val="160000"/>
              </a:lnSpc>
              <a:spcBef>
                <a:spcPts val="0"/>
              </a:spcBef>
              <a:spcAft>
                <a:spcPts val="0"/>
              </a:spcAft>
              <a:buNone/>
            </a:pPr>
            <a:r>
              <a:rPr lang="en-US" sz="1350" b="0" i="0" u="none" strike="noStrike" cap="none">
                <a:solidFill>
                  <a:srgbClr val="005088"/>
                </a:solidFill>
                <a:latin typeface="DM Sans"/>
                <a:ea typeface="DM Sans"/>
                <a:cs typeface="DM Sans"/>
                <a:sym typeface="DM Sans"/>
              </a:rPr>
              <a:t>Establish temporal precedence to solve the directionality problem.</a:t>
            </a:r>
            <a:endParaRPr/>
          </a:p>
        </p:txBody>
      </p:sp>
      <p:sp>
        <p:nvSpPr>
          <p:cNvPr id="217" name="Google Shape;217;p23"/>
          <p:cNvSpPr txBox="1"/>
          <p:nvPr/>
        </p:nvSpPr>
        <p:spPr>
          <a:xfrm>
            <a:off x="9396174" y="3740497"/>
            <a:ext cx="1210151" cy="219075"/>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404" b="1" i="0" u="none" strike="noStrike" cap="none">
                <a:solidFill>
                  <a:srgbClr val="005088"/>
                </a:solidFill>
                <a:latin typeface="Merriweather"/>
                <a:ea typeface="Merriweather"/>
                <a:cs typeface="Merriweather"/>
                <a:sym typeface="Merriweather"/>
              </a:rPr>
              <a:t>Experiments</a:t>
            </a:r>
            <a:endParaRPr/>
          </a:p>
        </p:txBody>
      </p:sp>
      <p:sp>
        <p:nvSpPr>
          <p:cNvPr id="218" name="Google Shape;218;p23"/>
          <p:cNvSpPr txBox="1"/>
          <p:nvPr/>
        </p:nvSpPr>
        <p:spPr>
          <a:xfrm>
            <a:off x="8486775" y="4131022"/>
            <a:ext cx="3028950" cy="548580"/>
          </a:xfrm>
          <a:prstGeom prst="rect">
            <a:avLst/>
          </a:prstGeom>
          <a:noFill/>
          <a:ln>
            <a:noFill/>
          </a:ln>
        </p:spPr>
        <p:txBody>
          <a:bodyPr spcFirstLastPara="1" wrap="square" lIns="0" tIns="0" rIns="0" bIns="0" anchor="t" anchorCtr="0">
            <a:spAutoFit/>
          </a:bodyPr>
          <a:lstStyle/>
          <a:p>
            <a:pPr marL="0" marR="0" lvl="0" indent="0" algn="ctr" rtl="0">
              <a:lnSpc>
                <a:spcPct val="160000"/>
              </a:lnSpc>
              <a:spcBef>
                <a:spcPts val="0"/>
              </a:spcBef>
              <a:spcAft>
                <a:spcPts val="0"/>
              </a:spcAft>
              <a:buNone/>
            </a:pPr>
            <a:r>
              <a:rPr lang="en-US" sz="1350" b="0" i="0" u="none" strike="noStrike" cap="none">
                <a:solidFill>
                  <a:srgbClr val="005088"/>
                </a:solidFill>
                <a:latin typeface="DM Sans"/>
                <a:ea typeface="DM Sans"/>
                <a:cs typeface="DM Sans"/>
                <a:sym typeface="DM Sans"/>
              </a:rPr>
              <a:t>The gold standard (Module 6.3/Next Chapter) involves direct manipulation.</a:t>
            </a:r>
            <a:endParaRPr/>
          </a:p>
        </p:txBody>
      </p:sp>
      <p:pic>
        <p:nvPicPr>
          <p:cNvPr id="219" name="Google Shape;219;p23" descr="image.png"/>
          <p:cNvPicPr preferRelativeResize="0"/>
          <p:nvPr/>
        </p:nvPicPr>
        <p:blipFill rotWithShape="1">
          <a:blip r:embed="rId6">
            <a:alphaModFix/>
          </a:blip>
          <a:srcRect/>
          <a:stretch/>
        </p:blipFill>
        <p:spPr>
          <a:xfrm>
            <a:off x="2000250" y="3102322"/>
            <a:ext cx="381000" cy="381000"/>
          </a:xfrm>
          <a:prstGeom prst="rect">
            <a:avLst/>
          </a:prstGeom>
          <a:noFill/>
          <a:ln>
            <a:noFill/>
          </a:ln>
        </p:spPr>
      </p:pic>
      <p:pic>
        <p:nvPicPr>
          <p:cNvPr id="220" name="Google Shape;220;p23" descr="image.png"/>
          <p:cNvPicPr preferRelativeResize="0"/>
          <p:nvPr/>
        </p:nvPicPr>
        <p:blipFill rotWithShape="1">
          <a:blip r:embed="rId7">
            <a:alphaModFix/>
          </a:blip>
          <a:srcRect/>
          <a:stretch/>
        </p:blipFill>
        <p:spPr>
          <a:xfrm>
            <a:off x="5905500" y="3102322"/>
            <a:ext cx="381000" cy="381000"/>
          </a:xfrm>
          <a:prstGeom prst="rect">
            <a:avLst/>
          </a:prstGeom>
          <a:noFill/>
          <a:ln>
            <a:noFill/>
          </a:ln>
        </p:spPr>
      </p:pic>
      <p:pic>
        <p:nvPicPr>
          <p:cNvPr id="221" name="Google Shape;221;p23" descr="image.png"/>
          <p:cNvPicPr preferRelativeResize="0"/>
          <p:nvPr/>
        </p:nvPicPr>
        <p:blipFill rotWithShape="1">
          <a:blip r:embed="rId8">
            <a:alphaModFix/>
          </a:blip>
          <a:srcRect/>
          <a:stretch/>
        </p:blipFill>
        <p:spPr>
          <a:xfrm>
            <a:off x="9834562" y="3102322"/>
            <a:ext cx="333375" cy="381000"/>
          </a:xfrm>
          <a:prstGeom prst="rect">
            <a:avLst/>
          </a:prstGeom>
          <a:noFill/>
          <a:ln>
            <a:noFill/>
          </a:ln>
        </p:spPr>
      </p:pic>
      <p:sp>
        <p:nvSpPr>
          <p:cNvPr id="222" name="Google Shape;222;p23"/>
          <p:cNvSpPr txBox="1"/>
          <p:nvPr/>
        </p:nvSpPr>
        <p:spPr>
          <a:xfrm>
            <a:off x="381000" y="381000"/>
            <a:ext cx="11811000" cy="571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i="0" u="none" strike="noStrike" cap="none">
                <a:solidFill>
                  <a:srgbClr val="005088"/>
                </a:solidFill>
                <a:latin typeface="Merriweather"/>
                <a:ea typeface="Merriweather"/>
                <a:cs typeface="Merriweather"/>
                <a:sym typeface="Merriweather"/>
              </a:rPr>
              <a:t>Building the Case for Causality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1"/>
          <p:cNvSpPr/>
          <p:nvPr/>
        </p:nvSpPr>
        <p:spPr>
          <a:xfrm>
            <a:off x="508000" y="2717404"/>
            <a:ext cx="3556000" cy="2185193"/>
          </a:xfrm>
          <a:prstGeom prst="roundRect">
            <a:avLst>
              <a:gd name="adj" fmla="val 6974"/>
            </a:avLst>
          </a:prstGeom>
          <a:solidFill>
            <a:srgbClr val="F0FDFA"/>
          </a:solidFill>
          <a:ln/>
        </p:spPr>
        <p:txBody>
          <a:bodyPr wrap="square" rtlCol="0" anchor="ctr"/>
          <a:lstStyle/>
          <a:p>
            <a:endParaRPr lang="en-US" sz="2400" dirty="0"/>
          </a:p>
        </p:txBody>
      </p:sp>
      <p:sp>
        <p:nvSpPr>
          <p:cNvPr id="4" name="Shape 2"/>
          <p:cNvSpPr/>
          <p:nvPr/>
        </p:nvSpPr>
        <p:spPr>
          <a:xfrm>
            <a:off x="539751" y="2717404"/>
            <a:ext cx="0" cy="2185193"/>
          </a:xfrm>
          <a:prstGeom prst="line">
            <a:avLst/>
          </a:prstGeom>
          <a:noFill/>
          <a:ln w="47625">
            <a:solidFill>
              <a:srgbClr val="1B621D"/>
            </a:solidFill>
            <a:prstDash val="solid"/>
          </a:ln>
        </p:spPr>
        <p:txBody>
          <a:bodyPr/>
          <a:lstStyle/>
          <a:p>
            <a:endParaRPr lang="en-US" sz="2400"/>
          </a:p>
        </p:txBody>
      </p:sp>
      <p:sp>
        <p:nvSpPr>
          <p:cNvPr id="5" name="Text 3"/>
          <p:cNvSpPr/>
          <p:nvPr/>
        </p:nvSpPr>
        <p:spPr>
          <a:xfrm>
            <a:off x="850901" y="2996803"/>
            <a:ext cx="2992375" cy="230981"/>
          </a:xfrm>
          <a:prstGeom prst="rect">
            <a:avLst/>
          </a:prstGeom>
          <a:noFill/>
          <a:ln/>
        </p:spPr>
        <p:txBody>
          <a:bodyPr wrap="square" lIns="0" tIns="0" rIns="0" bIns="0" rtlCol="0" anchor="t"/>
          <a:lstStyle/>
          <a:p>
            <a:pPr>
              <a:lnSpc>
                <a:spcPts val="1820"/>
              </a:lnSpc>
              <a:spcAft>
                <a:spcPts val="1000"/>
              </a:spcAft>
            </a:pPr>
            <a:r>
              <a:rPr lang="en-US" sz="2400" b="1" dirty="0">
                <a:solidFill>
                  <a:srgbClr val="1B621D"/>
                </a:solidFill>
                <a:latin typeface="Arial" pitchFamily="34" charset="0"/>
                <a:ea typeface="Arial" pitchFamily="34" charset="-122"/>
                <a:cs typeface="Arial" pitchFamily="34" charset="-120"/>
              </a:rPr>
              <a:t>MODULE 6.1</a:t>
            </a:r>
            <a:endParaRPr lang="en-US" sz="2400" dirty="0">
              <a:solidFill>
                <a:srgbClr val="1B621D"/>
              </a:solidFill>
            </a:endParaRPr>
          </a:p>
        </p:txBody>
      </p:sp>
      <p:sp>
        <p:nvSpPr>
          <p:cNvPr id="6" name="Text 4"/>
          <p:cNvSpPr/>
          <p:nvPr/>
        </p:nvSpPr>
        <p:spPr>
          <a:xfrm>
            <a:off x="850891" y="3387327"/>
            <a:ext cx="2966467" cy="239712"/>
          </a:xfrm>
          <a:prstGeom prst="rect">
            <a:avLst/>
          </a:prstGeom>
          <a:noFill/>
          <a:ln/>
        </p:spPr>
        <p:txBody>
          <a:bodyPr wrap="square" lIns="0" tIns="0" rIns="0" bIns="0" rtlCol="0" anchor="t"/>
          <a:lstStyle/>
          <a:p>
            <a:pPr>
              <a:lnSpc>
                <a:spcPts val="1889"/>
              </a:lnSpc>
              <a:spcAft>
                <a:spcPts val="1000"/>
              </a:spcAft>
            </a:pPr>
            <a:r>
              <a:rPr lang="en-US" sz="1700" b="1" dirty="0">
                <a:solidFill>
                  <a:srgbClr val="1E293B"/>
                </a:solidFill>
                <a:latin typeface="Georgia" pitchFamily="34" charset="0"/>
                <a:ea typeface="Georgia" pitchFamily="34" charset="-122"/>
                <a:cs typeface="Georgia" pitchFamily="34" charset="-120"/>
              </a:rPr>
              <a:t>Controlling for Third Variables</a:t>
            </a:r>
            <a:endParaRPr lang="en-US" sz="1700" dirty="0"/>
          </a:p>
        </p:txBody>
      </p:sp>
      <p:sp>
        <p:nvSpPr>
          <p:cNvPr id="7" name="Text 5"/>
          <p:cNvSpPr/>
          <p:nvPr/>
        </p:nvSpPr>
        <p:spPr>
          <a:xfrm>
            <a:off x="850901" y="4049312"/>
            <a:ext cx="2992375" cy="495300"/>
          </a:xfrm>
          <a:prstGeom prst="rect">
            <a:avLst/>
          </a:prstGeom>
          <a:noFill/>
          <a:ln/>
        </p:spPr>
        <p:txBody>
          <a:bodyPr wrap="square" lIns="0" tIns="0" rIns="0" bIns="0" rtlCol="0" anchor="t"/>
          <a:lstStyle/>
          <a:p>
            <a:pPr>
              <a:lnSpc>
                <a:spcPts val="1951"/>
              </a:lnSpc>
            </a:pPr>
            <a:r>
              <a:rPr lang="en-US" sz="1400" dirty="0">
                <a:latin typeface="Arial" pitchFamily="34" charset="0"/>
                <a:ea typeface="Arial" pitchFamily="34" charset="-122"/>
                <a:cs typeface="Arial" pitchFamily="34" charset="-120"/>
              </a:rPr>
              <a:t>Statistical controls help rule out alternative explanations</a:t>
            </a:r>
            <a:endParaRPr lang="en-US" sz="1400" dirty="0"/>
          </a:p>
        </p:txBody>
      </p:sp>
      <p:sp>
        <p:nvSpPr>
          <p:cNvPr id="8" name="Text 6"/>
          <p:cNvSpPr/>
          <p:nvPr/>
        </p:nvSpPr>
        <p:spPr>
          <a:xfrm>
            <a:off x="4318000" y="2717404"/>
            <a:ext cx="3556000" cy="2305050"/>
          </a:xfrm>
          <a:prstGeom prst="roundRect">
            <a:avLst>
              <a:gd name="adj" fmla="val 6285"/>
            </a:avLst>
          </a:prstGeom>
          <a:solidFill>
            <a:srgbClr val="ECF041">
              <a:alpha val="25000"/>
            </a:srgbClr>
          </a:solidFill>
          <a:ln/>
        </p:spPr>
        <p:txBody>
          <a:bodyPr wrap="square" rtlCol="0" anchor="ctr"/>
          <a:lstStyle/>
          <a:p>
            <a:endParaRPr lang="en-US" sz="2400" dirty="0"/>
          </a:p>
        </p:txBody>
      </p:sp>
      <p:sp>
        <p:nvSpPr>
          <p:cNvPr id="9" name="Shape 7"/>
          <p:cNvSpPr/>
          <p:nvPr/>
        </p:nvSpPr>
        <p:spPr>
          <a:xfrm flipH="1">
            <a:off x="4349748" y="2717404"/>
            <a:ext cx="25395" cy="2305050"/>
          </a:xfrm>
          <a:prstGeom prst="line">
            <a:avLst/>
          </a:prstGeom>
          <a:noFill/>
          <a:ln w="47625">
            <a:solidFill>
              <a:srgbClr val="ECF041"/>
            </a:solidFill>
            <a:prstDash val="solid"/>
          </a:ln>
        </p:spPr>
        <p:txBody>
          <a:bodyPr/>
          <a:lstStyle/>
          <a:p>
            <a:endParaRPr lang="en-US" sz="2400"/>
          </a:p>
        </p:txBody>
      </p:sp>
      <p:sp>
        <p:nvSpPr>
          <p:cNvPr id="10" name="Text 8"/>
          <p:cNvSpPr/>
          <p:nvPr/>
        </p:nvSpPr>
        <p:spPr>
          <a:xfrm>
            <a:off x="4660901" y="2876947"/>
            <a:ext cx="2992375" cy="230981"/>
          </a:xfrm>
          <a:prstGeom prst="rect">
            <a:avLst/>
          </a:prstGeom>
          <a:noFill/>
          <a:ln/>
        </p:spPr>
        <p:txBody>
          <a:bodyPr wrap="square" lIns="0" tIns="0" rIns="0" bIns="0" rtlCol="0" anchor="t"/>
          <a:lstStyle/>
          <a:p>
            <a:pPr>
              <a:lnSpc>
                <a:spcPts val="1820"/>
              </a:lnSpc>
              <a:spcAft>
                <a:spcPts val="1000"/>
              </a:spcAft>
            </a:pPr>
            <a:r>
              <a:rPr lang="en-US" sz="2400" b="1" dirty="0">
                <a:solidFill>
                  <a:srgbClr val="ECF041"/>
                </a:solidFill>
                <a:latin typeface="Arial" pitchFamily="34" charset="0"/>
                <a:ea typeface="Arial" pitchFamily="34" charset="-122"/>
                <a:cs typeface="Arial" pitchFamily="34" charset="-120"/>
              </a:rPr>
              <a:t>MODULE 6.2</a:t>
            </a:r>
            <a:endParaRPr lang="en-US" sz="2400" dirty="0">
              <a:solidFill>
                <a:srgbClr val="ECF041"/>
              </a:solidFill>
            </a:endParaRPr>
          </a:p>
        </p:txBody>
      </p:sp>
      <p:sp>
        <p:nvSpPr>
          <p:cNvPr id="11" name="Text 9"/>
          <p:cNvSpPr/>
          <p:nvPr/>
        </p:nvSpPr>
        <p:spPr>
          <a:xfrm>
            <a:off x="4660901" y="3323351"/>
            <a:ext cx="1606296" cy="479425"/>
          </a:xfrm>
          <a:prstGeom prst="rect">
            <a:avLst/>
          </a:prstGeom>
          <a:noFill/>
          <a:ln/>
        </p:spPr>
        <p:txBody>
          <a:bodyPr wrap="square" lIns="0" tIns="0" rIns="0" bIns="0" rtlCol="0" anchor="t"/>
          <a:lstStyle/>
          <a:p>
            <a:pPr>
              <a:lnSpc>
                <a:spcPts val="1889"/>
              </a:lnSpc>
              <a:spcAft>
                <a:spcPts val="1000"/>
              </a:spcAft>
            </a:pPr>
            <a:r>
              <a:rPr lang="en-US" sz="1700" b="1" dirty="0">
                <a:solidFill>
                  <a:srgbClr val="1E293B"/>
                </a:solidFill>
                <a:latin typeface="Georgia" pitchFamily="34" charset="0"/>
                <a:ea typeface="Georgia" pitchFamily="34" charset="-122"/>
                <a:cs typeface="Georgia" pitchFamily="34" charset="-120"/>
              </a:rPr>
              <a:t>Directionality of Cause and Effect</a:t>
            </a:r>
            <a:endParaRPr lang="en-US" sz="1700" dirty="0"/>
          </a:p>
        </p:txBody>
      </p:sp>
      <p:sp>
        <p:nvSpPr>
          <p:cNvPr id="12" name="Text 10"/>
          <p:cNvSpPr/>
          <p:nvPr/>
        </p:nvSpPr>
        <p:spPr>
          <a:xfrm>
            <a:off x="4660901" y="4164965"/>
            <a:ext cx="2992375" cy="495300"/>
          </a:xfrm>
          <a:prstGeom prst="rect">
            <a:avLst/>
          </a:prstGeom>
          <a:noFill/>
          <a:ln/>
        </p:spPr>
        <p:txBody>
          <a:bodyPr wrap="square" lIns="0" tIns="0" rIns="0" bIns="0" rtlCol="0" anchor="t"/>
          <a:lstStyle/>
          <a:p>
            <a:pPr>
              <a:lnSpc>
                <a:spcPts val="1951"/>
              </a:lnSpc>
            </a:pPr>
            <a:r>
              <a:rPr lang="en-US" sz="1400" dirty="0">
                <a:latin typeface="Arial" pitchFamily="34" charset="0"/>
                <a:ea typeface="Arial" pitchFamily="34" charset="-122"/>
                <a:cs typeface="Arial" pitchFamily="34" charset="-120"/>
              </a:rPr>
              <a:t>Longitudinal designs establish temporal precedence</a:t>
            </a:r>
            <a:endParaRPr lang="en-US" sz="1400" dirty="0"/>
          </a:p>
        </p:txBody>
      </p:sp>
      <p:sp>
        <p:nvSpPr>
          <p:cNvPr id="13" name="Text 11"/>
          <p:cNvSpPr/>
          <p:nvPr/>
        </p:nvSpPr>
        <p:spPr>
          <a:xfrm>
            <a:off x="8128000" y="2717404"/>
            <a:ext cx="3556000" cy="2305050"/>
          </a:xfrm>
          <a:prstGeom prst="roundRect">
            <a:avLst>
              <a:gd name="adj" fmla="val 6974"/>
            </a:avLst>
          </a:prstGeom>
          <a:solidFill>
            <a:srgbClr val="9050DC">
              <a:alpha val="25000"/>
            </a:srgbClr>
          </a:solidFill>
          <a:ln/>
        </p:spPr>
        <p:txBody>
          <a:bodyPr wrap="square" rtlCol="0" anchor="ctr"/>
          <a:lstStyle/>
          <a:p>
            <a:endParaRPr lang="en-US" sz="2400" dirty="0"/>
          </a:p>
        </p:txBody>
      </p:sp>
      <p:sp>
        <p:nvSpPr>
          <p:cNvPr id="14" name="Shape 12"/>
          <p:cNvSpPr/>
          <p:nvPr/>
        </p:nvSpPr>
        <p:spPr>
          <a:xfrm>
            <a:off x="8159751" y="2717404"/>
            <a:ext cx="0" cy="2185193"/>
          </a:xfrm>
          <a:prstGeom prst="line">
            <a:avLst/>
          </a:prstGeom>
          <a:noFill/>
          <a:ln w="47625">
            <a:solidFill>
              <a:srgbClr val="9050DC"/>
            </a:solidFill>
            <a:prstDash val="solid"/>
          </a:ln>
        </p:spPr>
        <p:txBody>
          <a:bodyPr/>
          <a:lstStyle/>
          <a:p>
            <a:endParaRPr lang="en-US" sz="2400"/>
          </a:p>
        </p:txBody>
      </p:sp>
      <p:sp>
        <p:nvSpPr>
          <p:cNvPr id="15" name="Text 13"/>
          <p:cNvSpPr/>
          <p:nvPr/>
        </p:nvSpPr>
        <p:spPr>
          <a:xfrm>
            <a:off x="8470901" y="2996803"/>
            <a:ext cx="2992375" cy="230981"/>
          </a:xfrm>
          <a:prstGeom prst="rect">
            <a:avLst/>
          </a:prstGeom>
          <a:noFill/>
          <a:ln/>
        </p:spPr>
        <p:txBody>
          <a:bodyPr wrap="square" lIns="0" tIns="0" rIns="0" bIns="0" rtlCol="0" anchor="t"/>
          <a:lstStyle/>
          <a:p>
            <a:pPr>
              <a:lnSpc>
                <a:spcPts val="1820"/>
              </a:lnSpc>
              <a:spcAft>
                <a:spcPts val="1000"/>
              </a:spcAft>
            </a:pPr>
            <a:r>
              <a:rPr lang="en-US" sz="2400" b="1" dirty="0">
                <a:solidFill>
                  <a:srgbClr val="9050DC"/>
                </a:solidFill>
                <a:latin typeface="Arial" pitchFamily="34" charset="0"/>
                <a:ea typeface="Arial" pitchFamily="34" charset="-122"/>
                <a:cs typeface="Arial" pitchFamily="34" charset="-120"/>
              </a:rPr>
              <a:t>MODULE 6.3</a:t>
            </a:r>
            <a:endParaRPr lang="en-US" sz="2400" dirty="0">
              <a:solidFill>
                <a:srgbClr val="9050DC"/>
              </a:solidFill>
            </a:endParaRPr>
          </a:p>
        </p:txBody>
      </p:sp>
      <p:sp>
        <p:nvSpPr>
          <p:cNvPr id="16" name="Text 14"/>
          <p:cNvSpPr/>
          <p:nvPr/>
        </p:nvSpPr>
        <p:spPr>
          <a:xfrm>
            <a:off x="8470901" y="3394390"/>
            <a:ext cx="2266951" cy="239712"/>
          </a:xfrm>
          <a:prstGeom prst="rect">
            <a:avLst/>
          </a:prstGeom>
          <a:noFill/>
          <a:ln/>
        </p:spPr>
        <p:txBody>
          <a:bodyPr wrap="square" lIns="0" tIns="0" rIns="0" bIns="0" rtlCol="0" anchor="t"/>
          <a:lstStyle/>
          <a:p>
            <a:pPr>
              <a:lnSpc>
                <a:spcPts val="1889"/>
              </a:lnSpc>
              <a:spcAft>
                <a:spcPts val="1000"/>
              </a:spcAft>
            </a:pPr>
            <a:r>
              <a:rPr lang="en-US" sz="1700" b="1" dirty="0">
                <a:solidFill>
                  <a:srgbClr val="1E293B"/>
                </a:solidFill>
                <a:latin typeface="Georgia" pitchFamily="34" charset="0"/>
                <a:ea typeface="Georgia" pitchFamily="34" charset="-122"/>
                <a:cs typeface="Georgia" pitchFamily="34" charset="-120"/>
              </a:rPr>
              <a:t>Design Your Own Study</a:t>
            </a:r>
            <a:endParaRPr lang="en-US" sz="1700" dirty="0"/>
          </a:p>
        </p:txBody>
      </p:sp>
      <p:sp>
        <p:nvSpPr>
          <p:cNvPr id="17" name="Text 15"/>
          <p:cNvSpPr/>
          <p:nvPr/>
        </p:nvSpPr>
        <p:spPr>
          <a:xfrm>
            <a:off x="8470901" y="4164965"/>
            <a:ext cx="2992375" cy="495300"/>
          </a:xfrm>
          <a:prstGeom prst="rect">
            <a:avLst/>
          </a:prstGeom>
          <a:noFill/>
          <a:ln/>
        </p:spPr>
        <p:txBody>
          <a:bodyPr wrap="square" lIns="0" tIns="0" rIns="0" bIns="0" rtlCol="0" anchor="t"/>
          <a:lstStyle/>
          <a:p>
            <a:pPr>
              <a:lnSpc>
                <a:spcPts val="1951"/>
              </a:lnSpc>
            </a:pPr>
            <a:r>
              <a:rPr lang="en-US" sz="1400" dirty="0">
                <a:latin typeface="Arial" pitchFamily="34" charset="0"/>
                <a:ea typeface="Arial" pitchFamily="34" charset="-122"/>
                <a:cs typeface="Arial" pitchFamily="34" charset="-120"/>
              </a:rPr>
              <a:t>Apply causal inference techniques to your own research</a:t>
            </a:r>
            <a:endParaRPr lang="en-US" sz="1400" dirty="0"/>
          </a:p>
        </p:txBody>
      </p:sp>
      <p:sp>
        <p:nvSpPr>
          <p:cNvPr id="18" name="Google Shape;101;p14">
            <a:extLst>
              <a:ext uri="{FF2B5EF4-FFF2-40B4-BE49-F238E27FC236}">
                <a16:creationId xmlns:a16="http://schemas.microsoft.com/office/drawing/2014/main" id="{DB188702-F81E-7029-8D28-1B84D40BB913}"/>
              </a:ext>
            </a:extLst>
          </p:cNvPr>
          <p:cNvSpPr txBox="1"/>
          <p:nvPr/>
        </p:nvSpPr>
        <p:spPr>
          <a:xfrm>
            <a:off x="381000" y="381000"/>
            <a:ext cx="11811000" cy="571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i="0" u="none" strike="noStrike" cap="none" dirty="0">
                <a:solidFill>
                  <a:srgbClr val="2E5090"/>
                </a:solidFill>
                <a:latin typeface="Merriweather"/>
                <a:ea typeface="Merriweather"/>
                <a:cs typeface="Merriweather"/>
                <a:sym typeface="Merriweather"/>
              </a:rPr>
              <a:t>Chapter Overview</a:t>
            </a:r>
            <a:endParaRPr dirty="0">
              <a:solidFill>
                <a:srgbClr val="2E509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227" name="Google Shape;227;p24" descr="image.png"/>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28" name="Google Shape;228;p24"/>
          <p:cNvSpPr txBox="1"/>
          <p:nvPr/>
        </p:nvSpPr>
        <p:spPr>
          <a:xfrm>
            <a:off x="3385661" y="2467867"/>
            <a:ext cx="5420677" cy="1190625"/>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7500" b="1" i="0" u="none" strike="noStrike" cap="none">
                <a:solidFill>
                  <a:srgbClr val="F3F0DF"/>
                </a:solidFill>
                <a:latin typeface="Merriweather"/>
                <a:ea typeface="Merriweather"/>
                <a:cs typeface="Merriweather"/>
                <a:sym typeface="Merriweather"/>
              </a:rPr>
              <a:t>Questions?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050DC">
            <a:alpha val="75000"/>
          </a:srgbClr>
        </a:solidFill>
        <a:effectLst/>
      </p:bgPr>
    </p:bg>
    <p:spTree>
      <p:nvGrpSpPr>
        <p:cNvPr id="1" name=""/>
        <p:cNvGrpSpPr/>
        <p:nvPr/>
      </p:nvGrpSpPr>
      <p:grpSpPr>
        <a:xfrm>
          <a:off x="0" y="0"/>
          <a:ext cx="0" cy="0"/>
          <a:chOff x="0" y="0"/>
          <a:chExt cx="0" cy="0"/>
        </a:xfrm>
      </p:grpSpPr>
      <p:sp>
        <p:nvSpPr>
          <p:cNvPr id="2" name="Text 0"/>
          <p:cNvSpPr/>
          <p:nvPr/>
        </p:nvSpPr>
        <p:spPr>
          <a:xfrm>
            <a:off x="3563332" y="1376314"/>
            <a:ext cx="4864231" cy="531319"/>
          </a:xfrm>
          <a:prstGeom prst="rect">
            <a:avLst/>
          </a:prstGeom>
          <a:noFill/>
          <a:ln/>
        </p:spPr>
        <p:txBody>
          <a:bodyPr wrap="square" lIns="0" tIns="0" rIns="0" bIns="0" rtlCol="0" anchor="t"/>
          <a:lstStyle/>
          <a:p>
            <a:pPr algn="ctr">
              <a:lnSpc>
                <a:spcPts val="1960"/>
              </a:lnSpc>
              <a:spcBef>
                <a:spcPts val="400"/>
              </a:spcBef>
              <a:spcAft>
                <a:spcPts val="2000"/>
              </a:spcAft>
            </a:pPr>
            <a:r>
              <a:rPr lang="en-US" sz="2400" b="1" dirty="0">
                <a:solidFill>
                  <a:srgbClr val="ECF041"/>
                </a:solidFill>
                <a:latin typeface="Arial" pitchFamily="34" charset="0"/>
                <a:ea typeface="Arial" pitchFamily="34" charset="-122"/>
                <a:cs typeface="Arial" pitchFamily="34" charset="-120"/>
              </a:rPr>
              <a:t>THE CENTRAL PROBLEM</a:t>
            </a:r>
            <a:endParaRPr lang="en-US" sz="2400" b="1" dirty="0">
              <a:solidFill>
                <a:srgbClr val="ECF041"/>
              </a:solidFill>
            </a:endParaRPr>
          </a:p>
        </p:txBody>
      </p:sp>
      <p:sp>
        <p:nvSpPr>
          <p:cNvPr id="3" name="Text 1"/>
          <p:cNvSpPr/>
          <p:nvPr/>
        </p:nvSpPr>
        <p:spPr>
          <a:xfrm>
            <a:off x="1844661" y="2283105"/>
            <a:ext cx="8502480" cy="660400"/>
          </a:xfrm>
          <a:prstGeom prst="rect">
            <a:avLst/>
          </a:prstGeom>
          <a:noFill/>
          <a:ln/>
        </p:spPr>
        <p:txBody>
          <a:bodyPr wrap="square" lIns="0" tIns="0" rIns="0" bIns="0" rtlCol="0" anchor="t"/>
          <a:lstStyle/>
          <a:p>
            <a:pPr algn="ctr">
              <a:lnSpc>
                <a:spcPts val="5200"/>
              </a:lnSpc>
              <a:spcAft>
                <a:spcPts val="3000"/>
              </a:spcAft>
            </a:pPr>
            <a:r>
              <a:rPr lang="en-US" sz="4800" b="1" dirty="0">
                <a:solidFill>
                  <a:srgbClr val="ECF041"/>
                </a:solidFill>
                <a:latin typeface="Georgia" pitchFamily="34" charset="0"/>
                <a:ea typeface="Georgia" pitchFamily="34" charset="-122"/>
                <a:cs typeface="Georgia" pitchFamily="34" charset="-120"/>
              </a:rPr>
              <a:t>Correlation does </a:t>
            </a:r>
            <a:r>
              <a:rPr lang="en-US" sz="4800" b="1" u="sng" dirty="0">
                <a:solidFill>
                  <a:srgbClr val="ECF041"/>
                </a:solidFill>
                <a:latin typeface="Georgia" pitchFamily="34" charset="0"/>
                <a:ea typeface="Georgia" pitchFamily="34" charset="-122"/>
                <a:cs typeface="Georgia" pitchFamily="34" charset="-120"/>
              </a:rPr>
              <a:t>NOT</a:t>
            </a:r>
            <a:r>
              <a:rPr lang="en-US" sz="4800" b="1" dirty="0">
                <a:solidFill>
                  <a:srgbClr val="ECF041"/>
                </a:solidFill>
                <a:latin typeface="Georgia" pitchFamily="34" charset="0"/>
                <a:ea typeface="Georgia" pitchFamily="34" charset="-122"/>
                <a:cs typeface="Georgia" pitchFamily="34" charset="-120"/>
              </a:rPr>
              <a:t> equal causation</a:t>
            </a:r>
            <a:endParaRPr lang="en-US" sz="4800" dirty="0">
              <a:solidFill>
                <a:srgbClr val="ECF041"/>
              </a:solidFill>
            </a:endParaRPr>
          </a:p>
        </p:txBody>
      </p:sp>
      <p:sp>
        <p:nvSpPr>
          <p:cNvPr id="4" name="Text 2"/>
          <p:cNvSpPr/>
          <p:nvPr/>
        </p:nvSpPr>
        <p:spPr>
          <a:xfrm>
            <a:off x="1691541" y="4122146"/>
            <a:ext cx="8808720" cy="690563"/>
          </a:xfrm>
          <a:prstGeom prst="rect">
            <a:avLst/>
          </a:prstGeom>
          <a:noFill/>
          <a:ln/>
        </p:spPr>
        <p:txBody>
          <a:bodyPr wrap="square" lIns="0" tIns="0" rIns="0" bIns="0" rtlCol="0" anchor="t"/>
          <a:lstStyle/>
          <a:p>
            <a:pPr algn="ctr">
              <a:lnSpc>
                <a:spcPts val="2720"/>
              </a:lnSpc>
              <a:spcBef>
                <a:spcPts val="400"/>
              </a:spcBef>
              <a:spcAft>
                <a:spcPts val="400"/>
              </a:spcAft>
            </a:pPr>
            <a:r>
              <a:rPr lang="en-US" sz="2400" dirty="0">
                <a:solidFill>
                  <a:schemeClr val="bg1"/>
                </a:solidFill>
                <a:latin typeface="Arial" pitchFamily="34" charset="0"/>
                <a:ea typeface="Arial" pitchFamily="34" charset="-122"/>
                <a:cs typeface="Arial" pitchFamily="34" charset="-120"/>
              </a:rPr>
              <a:t>When behavioral scientists say A causes B, they mean that manipulating variable A will create changes in variable B through some underlying mechanism.</a:t>
            </a:r>
            <a:endParaRPr lang="en-US" sz="2400"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14EC21-CA86-49F9-AD65-F24F39571906}"/>
              </a:ext>
            </a:extLst>
          </p:cNvPr>
          <p:cNvPicPr>
            <a:picLocks noChangeAspect="1"/>
          </p:cNvPicPr>
          <p:nvPr/>
        </p:nvPicPr>
        <p:blipFill>
          <a:blip r:embed="rId3"/>
          <a:stretch>
            <a:fillRect/>
          </a:stretch>
        </p:blipFill>
        <p:spPr>
          <a:xfrm>
            <a:off x="496935" y="643466"/>
            <a:ext cx="11198130" cy="5571067"/>
          </a:xfrm>
          <a:prstGeom prst="rect">
            <a:avLst/>
          </a:prstGeom>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235" y="6157542"/>
            <a:ext cx="1724025" cy="3143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62122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line chart&#10;&#10;Description automatically generated">
            <a:extLst>
              <a:ext uri="{FF2B5EF4-FFF2-40B4-BE49-F238E27FC236}">
                <a16:creationId xmlns:a16="http://schemas.microsoft.com/office/drawing/2014/main" id="{A23BA845-76E7-4C26-AC23-9727339EDD0F}"/>
              </a:ext>
            </a:extLst>
          </p:cNvPr>
          <p:cNvPicPr>
            <a:picLocks noChangeAspect="1"/>
          </p:cNvPicPr>
          <p:nvPr/>
        </p:nvPicPr>
        <p:blipFill>
          <a:blip r:embed="rId3"/>
          <a:stretch>
            <a:fillRect/>
          </a:stretch>
        </p:blipFill>
        <p:spPr>
          <a:xfrm>
            <a:off x="524938" y="643466"/>
            <a:ext cx="11142125" cy="5571067"/>
          </a:xfrm>
          <a:prstGeom prst="rect">
            <a:avLst/>
          </a:prstGeom>
        </p:spPr>
      </p:pic>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235" y="6157542"/>
            <a:ext cx="1724025" cy="3143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4942179"/>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255" y="1910233"/>
            <a:ext cx="11875324" cy="4964799"/>
          </a:xfrm>
        </p:spPr>
        <p:txBody>
          <a:bodyPr vert="horz" lIns="91440" tIns="45720" rIns="91440" bIns="45720" rtlCol="0" anchor="t">
            <a:noAutofit/>
          </a:bodyPr>
          <a:lstStyle/>
          <a:p>
            <a:pPr>
              <a:lnSpc>
                <a:spcPts val="4000"/>
              </a:lnSpc>
            </a:pPr>
            <a:r>
              <a:rPr lang="en-US" sz="4000" dirty="0"/>
              <a:t>One more example of how correlation does not establish causation:</a:t>
            </a:r>
          </a:p>
          <a:p>
            <a:pPr lvl="1">
              <a:lnSpc>
                <a:spcPts val="4000"/>
              </a:lnSpc>
            </a:pPr>
            <a:r>
              <a:rPr lang="en-US" sz="3000" dirty="0">
                <a:hlinkClick r:id="rId3"/>
              </a:rPr>
              <a:t>https://www.youtube.com/watch?v=lbODqslc4Tg</a:t>
            </a:r>
            <a:endParaRPr lang="en-US" sz="3000" dirty="0"/>
          </a:p>
          <a:p>
            <a:pPr lvl="1">
              <a:lnSpc>
                <a:spcPts val="4000"/>
              </a:lnSpc>
            </a:pPr>
            <a:endParaRPr lang="en-US" sz="3000" dirty="0"/>
          </a:p>
        </p:txBody>
      </p:sp>
      <p:pic>
        <p:nvPicPr>
          <p:cNvPr id="1026" name="Picture 2" descr="Image result for ice cr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835" y="3784249"/>
            <a:ext cx="5238750" cy="2562226"/>
          </a:xfrm>
          <a:prstGeom prst="rect">
            <a:avLst/>
          </a:prstGeom>
          <a:solidFill>
            <a:schemeClr val="accent5">
              <a:lumMod val="20000"/>
              <a:lumOff val="80000"/>
            </a:schemeClr>
          </a:solidFill>
        </p:spPr>
      </p:pic>
      <p:pic>
        <p:nvPicPr>
          <p:cNvPr id="1028" name="Picture 4" descr="Image result for poli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11022" y="3563132"/>
            <a:ext cx="2477173" cy="3004457"/>
          </a:xfrm>
          <a:prstGeom prst="rect">
            <a:avLst/>
          </a:prstGeom>
          <a:noFill/>
          <a:extLst>
            <a:ext uri="{909E8E84-426E-40dd-AFC4-6F175D3DCCD1}">
              <a14:hiddenFill xmlns:a14="http://schemas.microsoft.com/office/drawing/2010/main" xmlns="">
                <a:solidFill>
                  <a:srgbClr val="FFFFFF"/>
                </a:solidFill>
              </a14:hiddenFill>
            </a:ext>
          </a:extLst>
        </p:spPr>
      </p:pic>
      <p:sp>
        <p:nvSpPr>
          <p:cNvPr id="6" name="Google Shape;101;p14">
            <a:extLst>
              <a:ext uri="{FF2B5EF4-FFF2-40B4-BE49-F238E27FC236}">
                <a16:creationId xmlns:a16="http://schemas.microsoft.com/office/drawing/2014/main" id="{E26011AF-1BF2-6A86-330B-87E702CE6636}"/>
              </a:ext>
            </a:extLst>
          </p:cNvPr>
          <p:cNvSpPr txBox="1"/>
          <p:nvPr/>
        </p:nvSpPr>
        <p:spPr>
          <a:xfrm>
            <a:off x="381000" y="512284"/>
            <a:ext cx="11811000" cy="571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i="0" u="none" strike="noStrike" cap="none" dirty="0">
                <a:solidFill>
                  <a:srgbClr val="2E5090"/>
                </a:solidFill>
                <a:latin typeface="Merriweather"/>
                <a:ea typeface="Merriweather"/>
                <a:cs typeface="Merriweather"/>
                <a:sym typeface="Merriweather"/>
              </a:rPr>
              <a:t>Correlation = Causation?</a:t>
            </a:r>
            <a:endParaRPr dirty="0">
              <a:solidFill>
                <a:srgbClr val="2E5090"/>
              </a:solidFill>
            </a:endParaRPr>
          </a:p>
        </p:txBody>
      </p:sp>
    </p:spTree>
    <p:extLst>
      <p:ext uri="{BB962C8B-B14F-4D97-AF65-F5344CB8AC3E}">
        <p14:creationId xmlns:p14="http://schemas.microsoft.com/office/powerpoint/2010/main" val="12612722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randombar(horizontal)">
                                      <p:cBhvr>
                                        <p:cTn id="15" dur="500"/>
                                        <p:tgtEl>
                                          <p:spTgt spid="1026"/>
                                        </p:tgtEl>
                                      </p:cBhvr>
                                    </p:animEffect>
                                  </p:childTnLst>
                                </p:cTn>
                              </p:par>
                              <p:par>
                                <p:cTn id="16" presetID="14" presetClass="entr" presetSubtype="10" fill="hold" nodeType="withEffect">
                                  <p:stCondLst>
                                    <p:cond delay="0"/>
                                  </p:stCondLst>
                                  <p:childTnLst>
                                    <p:set>
                                      <p:cBhvr>
                                        <p:cTn id="17" dur="1" fill="hold">
                                          <p:stCondLst>
                                            <p:cond delay="0"/>
                                          </p:stCondLst>
                                        </p:cTn>
                                        <p:tgtEl>
                                          <p:spTgt spid="1028"/>
                                        </p:tgtEl>
                                        <p:attrNameLst>
                                          <p:attrName>style.visibility</p:attrName>
                                        </p:attrNameLst>
                                      </p:cBhvr>
                                      <p:to>
                                        <p:strVal val="visible"/>
                                      </p:to>
                                    </p:set>
                                    <p:animEffect transition="in" filter="randombar(horizontal)">
                                      <p:cBhvr>
                                        <p:cTn id="18"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a:extLst>
            <a:ext uri="{FF2B5EF4-FFF2-40B4-BE49-F238E27FC236}">
              <a16:creationId xmlns:a16="http://schemas.microsoft.com/office/drawing/2014/main" id="{9DE8DA39-5708-CED2-D68A-5BC59818F3FF}"/>
            </a:ext>
          </a:extLst>
        </p:cNvPr>
        <p:cNvGrpSpPr/>
        <p:nvPr/>
      </p:nvGrpSpPr>
      <p:grpSpPr>
        <a:xfrm>
          <a:off x="0" y="0"/>
          <a:ext cx="0" cy="0"/>
          <a:chOff x="0" y="0"/>
          <a:chExt cx="0" cy="0"/>
        </a:xfrm>
      </p:grpSpPr>
      <p:pic>
        <p:nvPicPr>
          <p:cNvPr id="118" name="Google Shape;118;p16" descr="image.png">
            <a:extLst>
              <a:ext uri="{FF2B5EF4-FFF2-40B4-BE49-F238E27FC236}">
                <a16:creationId xmlns:a16="http://schemas.microsoft.com/office/drawing/2014/main" id="{58FD9861-F35C-0E92-303C-EFF94930735D}"/>
              </a:ext>
            </a:extLst>
          </p:cNvPr>
          <p:cNvPicPr preferRelativeResize="0"/>
          <p:nvPr/>
        </p:nvPicPr>
        <p:blipFill rotWithShape="1">
          <a:blip r:embed="rId3">
            <a:alphaModFix/>
          </a:blip>
          <a:srcRect/>
          <a:stretch/>
        </p:blipFill>
        <p:spPr>
          <a:xfrm>
            <a:off x="381000" y="1428750"/>
            <a:ext cx="5524500" cy="5048250"/>
          </a:xfrm>
          <a:prstGeom prst="rect">
            <a:avLst/>
          </a:prstGeom>
          <a:noFill/>
          <a:ln>
            <a:noFill/>
          </a:ln>
        </p:spPr>
      </p:pic>
      <p:sp>
        <p:nvSpPr>
          <p:cNvPr id="120" name="Google Shape;120;p16">
            <a:extLst>
              <a:ext uri="{FF2B5EF4-FFF2-40B4-BE49-F238E27FC236}">
                <a16:creationId xmlns:a16="http://schemas.microsoft.com/office/drawing/2014/main" id="{FBF27BBC-C905-03D2-0AB4-075C34C44204}"/>
              </a:ext>
            </a:extLst>
          </p:cNvPr>
          <p:cNvSpPr txBox="1"/>
          <p:nvPr/>
        </p:nvSpPr>
        <p:spPr>
          <a:xfrm>
            <a:off x="676275" y="1935748"/>
            <a:ext cx="5180647" cy="369332"/>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400" b="1" i="0" u="none" strike="noStrike" cap="none" dirty="0">
                <a:solidFill>
                  <a:srgbClr val="005088"/>
                </a:solidFill>
                <a:latin typeface="Merriweather"/>
                <a:ea typeface="Merriweather"/>
                <a:cs typeface="Merriweather"/>
                <a:sym typeface="Merriweather"/>
              </a:rPr>
              <a:t>1. The Directionality Problem</a:t>
            </a:r>
            <a:endParaRPr sz="3200" dirty="0"/>
          </a:p>
        </p:txBody>
      </p:sp>
      <p:sp>
        <p:nvSpPr>
          <p:cNvPr id="121" name="Google Shape;121;p16">
            <a:extLst>
              <a:ext uri="{FF2B5EF4-FFF2-40B4-BE49-F238E27FC236}">
                <a16:creationId xmlns:a16="http://schemas.microsoft.com/office/drawing/2014/main" id="{76DE89DE-CF83-84D4-7652-FABFCBD1F5ED}"/>
              </a:ext>
            </a:extLst>
          </p:cNvPr>
          <p:cNvSpPr txBox="1"/>
          <p:nvPr/>
        </p:nvSpPr>
        <p:spPr>
          <a:xfrm>
            <a:off x="676275" y="2908157"/>
            <a:ext cx="4933950" cy="1477328"/>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000" b="0" i="0" u="none" strike="noStrike" cap="none" dirty="0">
                <a:solidFill>
                  <a:srgbClr val="005088"/>
                </a:solidFill>
                <a:latin typeface="DM Sans"/>
                <a:ea typeface="DM Sans"/>
                <a:cs typeface="DM Sans"/>
                <a:sym typeface="DM Sans"/>
              </a:rPr>
              <a:t>When two variables are correlated, it is often unclear which variable influences the other.</a:t>
            </a:r>
            <a:endParaRPr sz="3200" dirty="0"/>
          </a:p>
        </p:txBody>
      </p:sp>
      <p:sp>
        <p:nvSpPr>
          <p:cNvPr id="122" name="Google Shape;122;p16">
            <a:extLst>
              <a:ext uri="{FF2B5EF4-FFF2-40B4-BE49-F238E27FC236}">
                <a16:creationId xmlns:a16="http://schemas.microsoft.com/office/drawing/2014/main" id="{6158361E-8E7F-C949-AAB0-61D8F7321443}"/>
              </a:ext>
            </a:extLst>
          </p:cNvPr>
          <p:cNvSpPr txBox="1"/>
          <p:nvPr/>
        </p:nvSpPr>
        <p:spPr>
          <a:xfrm>
            <a:off x="676275" y="4988562"/>
            <a:ext cx="4933950" cy="590931"/>
          </a:xfrm>
          <a:prstGeom prst="rect">
            <a:avLst/>
          </a:prstGeom>
          <a:noFill/>
          <a:ln>
            <a:noFill/>
          </a:ln>
        </p:spPr>
        <p:txBody>
          <a:bodyPr spcFirstLastPara="1" wrap="square" lIns="0" tIns="0" rIns="0" bIns="0" anchor="t" anchorCtr="0">
            <a:spAutoFit/>
          </a:bodyPr>
          <a:lstStyle/>
          <a:p>
            <a:pPr marL="0" marR="0" lvl="0" indent="0" algn="ctr" rtl="0">
              <a:lnSpc>
                <a:spcPct val="159944"/>
              </a:lnSpc>
              <a:spcBef>
                <a:spcPts val="0"/>
              </a:spcBef>
              <a:spcAft>
                <a:spcPts val="0"/>
              </a:spcAft>
              <a:buNone/>
            </a:pPr>
            <a:r>
              <a:rPr lang="en-US" sz="2400" b="1" i="0" u="none" strike="noStrike" cap="none" dirty="0">
                <a:solidFill>
                  <a:srgbClr val="005088"/>
                </a:solidFill>
                <a:latin typeface="DM Sans"/>
                <a:ea typeface="DM Sans"/>
                <a:cs typeface="DM Sans"/>
                <a:sym typeface="DM Sans"/>
              </a:rPr>
              <a:t>A → B</a:t>
            </a:r>
            <a:r>
              <a:rPr lang="en-US" sz="2400" b="0" i="0" u="none" strike="noStrike" cap="none" dirty="0">
                <a:solidFill>
                  <a:srgbClr val="005088"/>
                </a:solidFill>
                <a:latin typeface="DM Sans"/>
                <a:ea typeface="DM Sans"/>
                <a:cs typeface="DM Sans"/>
                <a:sym typeface="DM Sans"/>
              </a:rPr>
              <a:t> or </a:t>
            </a:r>
            <a:r>
              <a:rPr lang="en-US" sz="2400" b="1" i="0" u="none" strike="noStrike" cap="none" dirty="0">
                <a:solidFill>
                  <a:srgbClr val="005088"/>
                </a:solidFill>
                <a:latin typeface="DM Sans"/>
                <a:ea typeface="DM Sans"/>
                <a:cs typeface="DM Sans"/>
                <a:sym typeface="DM Sans"/>
              </a:rPr>
              <a:t>B → A</a:t>
            </a:r>
            <a:r>
              <a:rPr lang="en-US" sz="2400" b="0" i="0" u="none" strike="noStrike" cap="none" dirty="0">
                <a:solidFill>
                  <a:srgbClr val="005088"/>
                </a:solidFill>
                <a:latin typeface="DM Sans"/>
                <a:ea typeface="DM Sans"/>
                <a:cs typeface="DM Sans"/>
                <a:sym typeface="DM Sans"/>
              </a:rPr>
              <a:t>?</a:t>
            </a:r>
            <a:endParaRPr sz="2400" dirty="0"/>
          </a:p>
        </p:txBody>
      </p:sp>
      <p:sp>
        <p:nvSpPr>
          <p:cNvPr id="126" name="Google Shape;126;p16">
            <a:extLst>
              <a:ext uri="{FF2B5EF4-FFF2-40B4-BE49-F238E27FC236}">
                <a16:creationId xmlns:a16="http://schemas.microsoft.com/office/drawing/2014/main" id="{985DFF32-CED1-CBFB-FD4E-FB4EC07CE750}"/>
              </a:ext>
            </a:extLst>
          </p:cNvPr>
          <p:cNvSpPr txBox="1"/>
          <p:nvPr/>
        </p:nvSpPr>
        <p:spPr>
          <a:xfrm>
            <a:off x="381000" y="381000"/>
            <a:ext cx="11811000" cy="5715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i="0" u="none" strike="noStrike" cap="none" dirty="0">
                <a:solidFill>
                  <a:srgbClr val="005088"/>
                </a:solidFill>
                <a:latin typeface="Merriweather"/>
                <a:ea typeface="Merriweather"/>
                <a:cs typeface="Merriweather"/>
                <a:sym typeface="Merriweather"/>
              </a:rPr>
              <a:t>Why Correlations </a:t>
            </a:r>
            <a:r>
              <a:rPr lang="en-US" sz="3600" b="1" dirty="0">
                <a:solidFill>
                  <a:srgbClr val="005088"/>
                </a:solidFill>
                <a:latin typeface="Merriweather"/>
                <a:ea typeface="Merriweather"/>
                <a:cs typeface="Merriweather"/>
                <a:sym typeface="Merriweather"/>
              </a:rPr>
              <a:t>Cannot Show Causation</a:t>
            </a:r>
            <a:endParaRPr dirty="0"/>
          </a:p>
        </p:txBody>
      </p:sp>
    </p:spTree>
    <p:extLst>
      <p:ext uri="{BB962C8B-B14F-4D97-AF65-F5344CB8AC3E}">
        <p14:creationId xmlns:p14="http://schemas.microsoft.com/office/powerpoint/2010/main" val="3232965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Image 452">
            <a:extLst>
              <a:ext uri="{FF2B5EF4-FFF2-40B4-BE49-F238E27FC236}">
                <a16:creationId xmlns:a16="http://schemas.microsoft.com/office/drawing/2014/main" id="{18030DC3-89DE-FF04-F341-07C0EF40661D}"/>
              </a:ext>
            </a:extLst>
          </p:cNvPr>
          <p:cNvPicPr>
            <a:picLocks/>
          </p:cNvPicPr>
          <p:nvPr/>
        </p:nvPicPr>
        <p:blipFill>
          <a:blip r:embed="rId3" cstate="print"/>
          <a:stretch>
            <a:fillRect/>
          </a:stretch>
        </p:blipFill>
        <p:spPr>
          <a:xfrm>
            <a:off x="643467" y="1247986"/>
            <a:ext cx="10905066" cy="4362026"/>
          </a:xfrm>
          <a:prstGeom prst="rect">
            <a:avLst/>
          </a:prstGeom>
        </p:spPr>
      </p:pic>
    </p:spTree>
    <p:extLst>
      <p:ext uri="{BB962C8B-B14F-4D97-AF65-F5344CB8AC3E}">
        <p14:creationId xmlns:p14="http://schemas.microsoft.com/office/powerpoint/2010/main" val="30894813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ateModified xmlns="2cfcbfac-5f90-4a73-9575-0ef274affdb0" xsi:nil="true"/>
    <TaxCatchAll xmlns="172308ea-7c92-45bc-bd09-44fa4aca3a06" xsi:nil="true"/>
    <lcf76f155ced4ddcb4097134ff3c332f xmlns="2cfcbfac-5f90-4a73-9575-0ef274affdb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51ADCEA2798D14599E35A4B89CDDEC0" ma:contentTypeVersion="17" ma:contentTypeDescription="Create a new document." ma:contentTypeScope="" ma:versionID="93b043282904d177dfc0000df827d337">
  <xsd:schema xmlns:xsd="http://www.w3.org/2001/XMLSchema" xmlns:xs="http://www.w3.org/2001/XMLSchema" xmlns:p="http://schemas.microsoft.com/office/2006/metadata/properties" xmlns:ns2="2cfcbfac-5f90-4a73-9575-0ef274affdb0" xmlns:ns3="172308ea-7c92-45bc-bd09-44fa4aca3a06" targetNamespace="http://schemas.microsoft.com/office/2006/metadata/properties" ma:root="true" ma:fieldsID="7deff3d1dc1246741225273c0b5ef64d" ns2:_="" ns3:_="">
    <xsd:import namespace="2cfcbfac-5f90-4a73-9575-0ef274affdb0"/>
    <xsd:import namespace="172308ea-7c92-45bc-bd09-44fa4aca3a0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3:SharedWithUsers" minOccurs="0"/>
                <xsd:element ref="ns3:SharedWithDetails" minOccurs="0"/>
                <xsd:element ref="ns2:MediaServiceSearchProperties" minOccurs="0"/>
                <xsd:element ref="ns2:DateModified"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fcbfac-5f90-4a73-9575-0ef274affd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9f639d2-9425-406a-b7d7-53d88a02ef07"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DateModified" ma:index="23" nillable="true" ma:displayName="Date Modified" ma:format="DateOnly" ma:internalName="DateModified">
      <xsd:simpleType>
        <xsd:restriction base="dms:DateTim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72308ea-7c92-45bc-bd09-44fa4aca3a0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1de10c6-f71a-4663-a1bf-833061db95ad}" ma:internalName="TaxCatchAll" ma:showField="CatchAllData" ma:web="172308ea-7c92-45bc-bd09-44fa4aca3a06">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17B3F5F-A3F6-4497-9912-C9F3FF935234}">
  <ds:schemaRefs>
    <ds:schemaRef ds:uri="http://schemas.microsoft.com/office/2006/metadata/properties"/>
    <ds:schemaRef ds:uri="http://schemas.microsoft.com/office/infopath/2007/PartnerControls"/>
    <ds:schemaRef ds:uri="2cfcbfac-5f90-4a73-9575-0ef274affdb0"/>
    <ds:schemaRef ds:uri="172308ea-7c92-45bc-bd09-44fa4aca3a06"/>
  </ds:schemaRefs>
</ds:datastoreItem>
</file>

<file path=customXml/itemProps2.xml><?xml version="1.0" encoding="utf-8"?>
<ds:datastoreItem xmlns:ds="http://schemas.openxmlformats.org/officeDocument/2006/customXml" ds:itemID="{CAE32779-4D5E-454A-AC73-89709E52402D}">
  <ds:schemaRefs>
    <ds:schemaRef ds:uri="http://schemas.microsoft.com/sharepoint/v3/contenttype/forms"/>
  </ds:schemaRefs>
</ds:datastoreItem>
</file>

<file path=customXml/itemProps3.xml><?xml version="1.0" encoding="utf-8"?>
<ds:datastoreItem xmlns:ds="http://schemas.openxmlformats.org/officeDocument/2006/customXml" ds:itemID="{212EB6BA-CAD4-4ADC-B181-D3C7AD7D87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fcbfac-5f90-4a73-9575-0ef274affdb0"/>
    <ds:schemaRef ds:uri="172308ea-7c92-45bc-bd09-44fa4aca3a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432</TotalTime>
  <Words>1234</Words>
  <Application>Microsoft Office PowerPoint</Application>
  <PresentationFormat>Widescreen</PresentationFormat>
  <Paragraphs>172</Paragraphs>
  <Slides>30</Slides>
  <Notes>25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Chapter 6: Causal Inference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Other Examples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Controlling Third Variables: Two Continuous Variables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Aaron Moss</dc:creator>
  <cp:lastModifiedBy>Aaron Moss</cp:lastModifiedBy>
  <cp:revision>104</cp:revision>
  <dcterms:created xsi:type="dcterms:W3CDTF">2025-11-25T14:37:58Z</dcterms:created>
  <dcterms:modified xsi:type="dcterms:W3CDTF">2026-01-13T15:03:43Z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0x010100051ADCEA2798D14599E35A4B89CDDEC0</vt:lpwstr>
  </property>
  <property fmtid="{D5CDD505-2E9C-101B-9397-08002B2CF9AE}" pid="3" name="MediaServiceImageTags">
    <vt:lpwstr/>
  </property>
</Properties>
</file>